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notesSlides/notesSlide4.xml" ContentType="application/vnd.openxmlformats-officedocument.presentationml.notesSlide+xml"/>
  <Override PartName="/ppt/media/image14.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eg" ContentType="image/jpeg"/>
  <Override PartName="/ppt/notesSlides/notesSlide9.xml" ContentType="application/vnd.openxmlformats-officedocument.presentationml.notesSlide+xml"/>
  <Override PartName="/ppt/media/image16.jpeg" ContentType="image/jpeg"/>
  <Override PartName="/ppt/notesSlides/notesSlide10.xml" ContentType="application/vnd.openxmlformats-officedocument.presentationml.notesSlide+xml"/>
  <Override PartName="/ppt/media/image17.jpeg" ContentType="image/jpeg"/>
  <Override PartName="/ppt/notesSlides/notesSlide11.xml" ContentType="application/vnd.openxmlformats-officedocument.presentationml.notesSlide+xml"/>
  <Override PartName="/ppt/media/image18.jpeg" ContentType="image/jpeg"/>
  <Override PartName="/ppt/notesSlides/notesSlide12.xml" ContentType="application/vnd.openxmlformats-officedocument.presentationml.notesSlide+xml"/>
  <Override PartName="/ppt/media/image19.jpeg" ContentType="image/jpeg"/>
  <Override PartName="/ppt/notesSlides/notesSlide13.xml" ContentType="application/vnd.openxmlformats-officedocument.presentationml.notesSlide+xml"/>
  <Override PartName="/ppt/media/image20.jpeg" ContentType="image/jpeg"/>
  <Override PartName="/ppt/notesSlides/notesSlide14.xml" ContentType="application/vnd.openxmlformats-officedocument.presentationml.notesSlide+xml"/>
  <Override PartName="/ppt/media/image21.jpeg" ContentType="image/jpeg"/>
  <Override PartName="/ppt/media/image22.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3.jpeg" ContentType="image/jpeg"/>
  <Override PartName="/ppt/media/image24.jpeg" ContentType="image/jpeg"/>
  <Override PartName="/ppt/media/image25.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6.jpeg" ContentType="image/jpeg"/>
  <Override PartName="/ppt/media/image27.jpeg" ContentType="image/jpeg"/>
  <Override PartName="/ppt/notesSlides/notesSlide20.xml" ContentType="application/vnd.openxmlformats-officedocument.presentationml.notesSlide+xml"/>
  <Override PartName="/ppt/media/image28.jpeg" ContentType="image/jpeg"/>
  <Override PartName="/ppt/notesSlides/notesSlide21.xml" ContentType="application/vnd.openxmlformats-officedocument.presentationml.notesSlide+xml"/>
  <Override PartName="/ppt/media/image29.jpeg" ContentType="image/jpeg"/>
  <Override PartName="/ppt/notesSlides/notesSlide22.xml" ContentType="application/vnd.openxmlformats-officedocument.presentationml.notesSlide+xml"/>
  <Override PartName="/ppt/media/image30.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ph type="sldImg"/>
          </p:nvPr>
        </p:nvSpPr>
        <p:spPr>
          <a:xfrm>
            <a:off x="1143000" y="685800"/>
            <a:ext cx="4572000" cy="3429000"/>
          </a:xfrm>
          <a:prstGeom prst="rect">
            <a:avLst/>
          </a:prstGeom>
        </p:spPr>
        <p:txBody>
          <a:bodyPr/>
          <a:lstStyle/>
          <a:p>
            <a:pPr/>
          </a:p>
        </p:txBody>
      </p:sp>
      <p:sp>
        <p:nvSpPr>
          <p:cNvPr id="163" name="Shape 16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52.18 Light Is Limited Underwater.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What is upwelling?  What have you heard about its impacts on the aquatic environment?</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Sometimes these high pCO2 waters are upwelled into the nearshore environment.</a:t>
            </a:r>
          </a:p>
          <a:p>
            <a:pPr>
              <a:lnSpc>
                <a:spcPct val="100000"/>
              </a:lnSpc>
              <a:defRPr sz="1200">
                <a:latin typeface="Calibri"/>
                <a:ea typeface="Calibri"/>
                <a:cs typeface="Calibri"/>
                <a:sym typeface="Calibri"/>
              </a:defRPr>
            </a:pPr>
            <a:r>
              <a:t>Upwelling is caused by wind stress along the shore.  Surface waters are pullled offshore and replaced by deeper water.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Upwelled waters are high in nutrients and promote productivity</a:t>
            </a:r>
          </a:p>
          <a:p>
            <a:pPr>
              <a:lnSpc>
                <a:spcPct val="100000"/>
              </a:lnSpc>
              <a:defRPr sz="1200">
                <a:latin typeface="Calibri"/>
                <a:ea typeface="Calibri"/>
                <a:cs typeface="Calibri"/>
                <a:sym typeface="Calibri"/>
              </a:defRPr>
            </a:pPr>
            <a:r>
              <a:t>Upwellings can also be low in DO; contain bacterial pathogens like Vibrio tubiashii – stressful environment could make the host more susceptible to the disease</a:t>
            </a:r>
          </a:p>
          <a:p>
            <a:pPr>
              <a:lnSpc>
                <a:spcPct val="100000"/>
              </a:lnSpc>
              <a:defRPr sz="1200">
                <a:latin typeface="Calibri"/>
                <a:ea typeface="Calibri"/>
                <a:cs typeface="Calibri"/>
                <a:sym typeface="Calibri"/>
              </a:defRPr>
            </a:pPr>
            <a:r>
              <a:t>Even in present day conditions in certain environments we see relatively small scale flucuations that cause ocean acidification conditions.  As CO2 rich waters continue to upwell in the nearshore area, these low pH events will become more common and last for longer periods of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Hood Canal demonstrates a pattern of decreased pH as you go south.  Notice south Hood Canal has water as low as 7.4.  This pH may be low enough to corrode CaCO3 shells.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Many people usually ask, what about adaptation?  There were ocean acidification events in the past and animals survived.  How do those events compare to what we see today?</a:t>
            </a:r>
          </a:p>
          <a:p>
            <a:pPr>
              <a:lnSpc>
                <a:spcPct val="100000"/>
              </a:lnSpc>
              <a:defRPr sz="1200">
                <a:latin typeface="Calibri"/>
                <a:ea typeface="Calibri"/>
                <a:cs typeface="Calibri"/>
                <a:sym typeface="Calibri"/>
              </a:defRPr>
            </a:pPr>
            <a:r>
              <a:t>These graphs show historic, current (red), and projected future data (green and blue for different emissions scenarios) for pCO2, CaCO3 saturation, and ocean pH.  Apparent from these graphs is that historically pCO2 and pH were relatively stable.  Already anthropogenic emissions of CO2 have caused significant deviationsn from historic variability.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 historic period the most similar to what is currently occurring was the Paleocene-Eocene Thermal Maximum (orange on graphs compared to current/projected pCO2 in blue).  The carbon emissions during the PETM were most likely do to increased volcanic activity.  These emissions occurred over a much longer time scale and less C was released than what is expected in the future given current trends.</a:t>
            </a:r>
          </a:p>
          <a:p>
            <a:pPr>
              <a:lnSpc>
                <a:spcPct val="100000"/>
              </a:lnSpc>
              <a:defRPr sz="1200">
                <a:latin typeface="Calibri"/>
                <a:ea typeface="Calibri"/>
                <a:cs typeface="Calibri"/>
                <a:sym typeface="Calibri"/>
              </a:defRPr>
            </a:pPr>
            <a:r>
              <a:t>There were also many extinction events likely linked to the lowered oceanic pH during the PETM.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Buffering of internal changes in pH can come from “purposeful” dissolution of the shell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sldImg"/>
          </p:nvPr>
        </p:nvSpPr>
        <p:spPr>
          <a:prstGeom prst="rect">
            <a:avLst/>
          </a:prstGeom>
        </p:spPr>
        <p:txBody>
          <a:bodyPr/>
          <a:lstStyle/>
          <a:p>
            <a:pPr/>
          </a:p>
        </p:txBody>
      </p:sp>
      <p:sp>
        <p:nvSpPr>
          <p:cNvPr id="489" name="Shape 489"/>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An example of investigating the effects of elevated pCO2 on larval Pacific oysters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Average pH was separate for the 3 treatments: 400 µatm (Ambient, pH ~8.0), 700 µatm (MidCO2, pH~7.8), 1000 µatm (HighCO2, pH ~7.65)</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 “dissolution threshold” at 1 means that it becomes thermodynamically difficult to make/maintain shell.</a:t>
            </a:r>
          </a:p>
          <a:p>
            <a:pPr>
              <a:lnSpc>
                <a:spcPct val="100000"/>
              </a:lnSpc>
              <a:defRPr sz="1200">
                <a:latin typeface="Calibri"/>
                <a:ea typeface="Calibri"/>
                <a:cs typeface="Calibri"/>
                <a:sym typeface="Calibri"/>
              </a:defRPr>
            </a:pPr>
            <a:r>
              <a:t>Aragonite saturation (open triangles) is always lower than calcite (closed) because it is more soluble</a:t>
            </a:r>
          </a:p>
          <a:p>
            <a:pPr>
              <a:lnSpc>
                <a:spcPct val="100000"/>
              </a:lnSpc>
              <a:defRPr sz="1200">
                <a:latin typeface="Calibri"/>
                <a:ea typeface="Calibri"/>
                <a:cs typeface="Calibri"/>
                <a:sym typeface="Calibri"/>
              </a:defRPr>
            </a:pPr>
            <a:r>
              <a:t>Only 1000 µatm crosses below the threshold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Calcification is measured using polarized light.  The polarized filter makes the CaCO3 shine.</a:t>
            </a:r>
          </a:p>
          <a:p>
            <a:pPr>
              <a:lnSpc>
                <a:spcPct val="100000"/>
              </a:lnSpc>
              <a:defRPr sz="1200">
                <a:latin typeface="Calibri"/>
                <a:ea typeface="Calibri"/>
                <a:cs typeface="Calibri"/>
                <a:sym typeface="Calibri"/>
              </a:defRPr>
            </a:pPr>
            <a:r>
              <a:t>On day 1 (green larva) calcification = CaCO3 at the hinge; this is the beginning of calcification</a:t>
            </a:r>
          </a:p>
          <a:p>
            <a:pPr>
              <a:lnSpc>
                <a:spcPct val="100000"/>
              </a:lnSpc>
              <a:defRPr sz="1200">
                <a:latin typeface="Calibri"/>
                <a:ea typeface="Calibri"/>
                <a:cs typeface="Calibri"/>
                <a:sym typeface="Calibri"/>
              </a:defRPr>
            </a:pPr>
            <a:r>
              <a:t>On day 3 (pink larva) calcification = maltese cross on the shell, fully shiny</a:t>
            </a:r>
          </a:p>
          <a:p>
            <a:pPr>
              <a:lnSpc>
                <a:spcPct val="100000"/>
              </a:lnSpc>
              <a:defRPr sz="1200">
                <a:latin typeface="Calibri"/>
                <a:ea typeface="Calibri"/>
                <a:cs typeface="Calibri"/>
                <a:sym typeface="Calibri"/>
              </a:defRPr>
            </a:pPr>
            <a:r>
              <a:t>Significantly more larvae at highCO2 had calcified material on day 1, but on day 3 significantly fewer at highCO2 were fully calcified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52.19 Ocean Upwellings Bring Nutrients to the Surface.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There was no difference in larval size for hinge length (white bar on larval picture) across treatments on day 1.  By day 3, larvae at ambient and midCO2 were significantly larger than those at highCO2.</a:t>
            </a:r>
          </a:p>
          <a:p>
            <a:pPr>
              <a:lnSpc>
                <a:spcPct val="100000"/>
              </a:lnSpc>
              <a:defRPr sz="1200">
                <a:latin typeface="Calibri"/>
                <a:ea typeface="Calibri"/>
                <a:cs typeface="Calibri"/>
                <a:sym typeface="Calibri"/>
              </a:defRPr>
            </a:pPr>
            <a:r>
              <a:t>At MidCO2 on day 3 larvae were significantly larger from Day 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Same trend - There was no difference in larval size for shell height across treatments on day 1.  By day 3, larvae at ambient and midCO2 were significantly larger than those at highCO2.</a:t>
            </a:r>
          </a:p>
          <a:p>
            <a:pPr>
              <a:lnSpc>
                <a:spcPct val="100000"/>
              </a:lnSpc>
              <a:defRPr sz="1200">
                <a:latin typeface="Calibri"/>
                <a:ea typeface="Calibri"/>
                <a:cs typeface="Calibri"/>
                <a:sym typeface="Calibri"/>
              </a:defRPr>
            </a:pPr>
            <a:r>
              <a:t>At Ambient and MidCO2 on day 3 larvae were significantly larger from Day 1.  Notably, larvae at highCO2 were not significantly larger for shell height or hinge length by day 3.</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By plotting shell height versus hinge length we can get a sense of the changing allometry of the larvae throughout early development.  If larvae maintain the same allometry (proportions), we assume that they are following the same developmental trajectory.  The goal of this is to tease apart if larvae are experiencing a developmental delay (they would be smaller, but have the same allometry), or if they actually have smaller shells (smaller and different allometry).  The latter might indicate problems with the calcification mechanism.</a:t>
            </a:r>
          </a:p>
          <a:p>
            <a:pPr>
              <a:lnSpc>
                <a:spcPct val="100000"/>
              </a:lnSpc>
              <a:defRPr sz="1200">
                <a:latin typeface="Calibri"/>
                <a:ea typeface="Calibri"/>
                <a:cs typeface="Calibri"/>
                <a:sym typeface="Calibri"/>
              </a:defRPr>
            </a:pPr>
            <a:r>
              <a:t>Slopes of lines are statistically the same, therefore the larvae are demonstrating developmental delay.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By delaying development, the larvae could be reserving necessary resources to survive the stress.  Interestingly, when there was no difference among treatments (day 1) the larvae were still relying on maternal energy resources.  The developmental delay coincides with the larvae switching to feeding on their own.  This has also been observed in other species.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There is a cost to OA – growth, calcification</a:t>
            </a:r>
          </a:p>
          <a:p>
            <a:pPr>
              <a:lnSpc>
                <a:spcPct val="100000"/>
              </a:lnSpc>
              <a:defRPr sz="1200">
                <a:latin typeface="Calibri"/>
                <a:ea typeface="Calibri"/>
                <a:cs typeface="Calibri"/>
                <a:sym typeface="Calibri"/>
              </a:defRPr>
            </a:pPr>
            <a:r>
              <a:t>What are the molecular underpinnings of this cost?  Where is the energy budget being spent?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52.22 Oceans Have Distinctive Zones.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 surface ocean is in equilibrium with atmospheric CO2 – there is a time lag with this equilibrium because of long time period of ocean mixing</a:t>
            </a:r>
          </a:p>
          <a:p>
            <a:pPr>
              <a:lnSpc>
                <a:spcPct val="100000"/>
              </a:lnSpc>
              <a:defRPr sz="1200">
                <a:latin typeface="Calibri"/>
                <a:ea typeface="Calibri"/>
                <a:cs typeface="Calibri"/>
                <a:sym typeface="Calibri"/>
              </a:defRPr>
            </a:pPr>
            <a:r>
              <a:t>Think of a global Carbon cycle, when rate of production of carbon that can be absorbed is exceeded what happens?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There’s a long-term monitoring of atmospheric CO2 off Hawaii (Mauna Loa Observatory, in red).  There is a consistent upward trend (black line) in CO2 that exceeds intra-annual variation (noticable on red line).</a:t>
            </a:r>
          </a:p>
          <a:p>
            <a:pPr>
              <a:lnSpc>
                <a:spcPct val="100000"/>
              </a:lnSpc>
              <a:defRPr sz="1200">
                <a:latin typeface="Calibri"/>
                <a:ea typeface="Calibri"/>
                <a:cs typeface="Calibri"/>
                <a:sym typeface="Calibri"/>
              </a:defRPr>
            </a:pPr>
            <a:r>
              <a:t>The intergovernmental panel on climate change (IPCC) projects that the rate of this CO2 entering the atmosphere will continue increase.  Our current atmospheric pCO2 is at about 400 ppm (parts per million), compared with 280 ppm in pre-industrial times.</a:t>
            </a:r>
          </a:p>
          <a:p>
            <a:pPr>
              <a:lnSpc>
                <a:spcPct val="100000"/>
              </a:lnSpc>
              <a:defRPr sz="1200">
                <a:latin typeface="Calibri"/>
                <a:ea typeface="Calibri"/>
                <a:cs typeface="Calibri"/>
                <a:sym typeface="Calibri"/>
              </a:defRPr>
            </a:pPr>
            <a:r>
              <a:t>We measure CO2 in ppm in the atmosphere and in microatmospheres in the water, but they are pretty much the same units (i.e. 400 ppm = 400µatm)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As CO2 equilibrates with sea water an equilibrium reaction (what does that mean?) occurs.  Carbonic acid is formed, then hydrogen ions and bicarbonate.  Carbonate could form but the equilibrium lies towards bicarbonate, resulting in more hydrogen ions and less carbonate available.</a:t>
            </a:r>
          </a:p>
          <a:p>
            <a:pPr>
              <a:lnSpc>
                <a:spcPct val="100000"/>
              </a:lnSpc>
              <a:defRPr sz="1200">
                <a:latin typeface="Calibri"/>
                <a:ea typeface="Calibri"/>
                <a:cs typeface="Calibri"/>
                <a:sym typeface="Calibri"/>
              </a:defRPr>
            </a:pPr>
            <a:r>
              <a:t>What is carbonate important?</a:t>
            </a:r>
          </a:p>
          <a:p>
            <a:pPr>
              <a:lnSpc>
                <a:spcPct val="100000"/>
              </a:lnSpc>
              <a:defRPr sz="1200">
                <a:latin typeface="Calibri"/>
                <a:ea typeface="Calibri"/>
                <a:cs typeface="Calibri"/>
                <a:sym typeface="Calibri"/>
              </a:defRPr>
            </a:pPr>
            <a:r>
              <a:t>What do you think will happen to ocean chemistry?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These are the different carbonate chemistry parameters that we can measure.  We typically measure two and then we can calculate the rest if we also know salinity and temperature.</a:t>
            </a:r>
          </a:p>
          <a:p>
            <a:pPr>
              <a:lnSpc>
                <a:spcPct val="100000"/>
              </a:lnSpc>
              <a:defRPr sz="1200">
                <a:latin typeface="Calibri"/>
                <a:ea typeface="Calibri"/>
                <a:cs typeface="Calibri"/>
                <a:sym typeface="Calibri"/>
              </a:defRPr>
            </a:pPr>
            <a:r>
              <a:t>For CaCO3 saturation state, we are interested in calcite (less soluble) and aragonite (more soluble), which are both CaCO3 but have slightly different crystal structures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What happens: DIC goes up, pH goes down, what happens to TA?</a:t>
            </a:r>
          </a:p>
          <a:p>
            <a:pPr>
              <a:lnSpc>
                <a:spcPct val="100000"/>
              </a:lnSpc>
              <a:defRPr sz="1200">
                <a:latin typeface="Calibri"/>
                <a:ea typeface="Calibri"/>
                <a:cs typeface="Calibri"/>
                <a:sym typeface="Calibri"/>
              </a:defRPr>
            </a:pPr>
            <a:r>
              <a:t>Figure shows evolution of surface CaCO3 saturation state.  Less than 1 (white – orange) means that it is thermodynamically difficult to make and maintain shells.  Notice how different areas (higher latitudes) are affected first.</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Most research has been based on the open ocean – the nearshore environment is much more variable and we’re not really sure what is happening now or what will happen (nearshore can be influenced by natural processes such as TA, respiration, photosynthesis, tidal influences, riverine influences)</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higher TA of Ppuget Sound waters means that anthropogenic CO2 is acting relatively slowly in decreasing the pH, but it is still measurable.  Puget Sound has low pH due to a variety of other natural processes.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Deep waters high in CO2 may not reach shore for decades do to large scale of ocean mixing</a:t>
            </a:r>
          </a:p>
          <a:p>
            <a:pPr>
              <a:lnSpc>
                <a:spcPct val="100000"/>
              </a:lnSpc>
              <a:defRPr sz="1200">
                <a:latin typeface="Calibri"/>
                <a:ea typeface="Calibri"/>
                <a:cs typeface="Calibri"/>
                <a:sym typeface="Calibri"/>
              </a:defRPr>
            </a:pPr>
            <a:r>
              <a:t>But already we see a shoaling (becoming more shallow) of the undersaturation depth for CaCO3 – in figure cooler colors are shallower depths for undersaturation</a:t>
            </a:r>
          </a:p>
          <a:p>
            <a:pPr>
              <a:lnSpc>
                <a:spcPct val="100000"/>
              </a:lnSpc>
              <a:defRPr sz="1200">
                <a:latin typeface="Calibri"/>
                <a:ea typeface="Calibri"/>
                <a:cs typeface="Calibri"/>
                <a:sym typeface="Calibri"/>
              </a:defRPr>
            </a:pPr>
            <a:r>
              <a:t>What does this shoaling of undersaturation depth mean for nearshore ecosystems?</a:t>
            </a:r>
          </a:p>
          <a:p>
            <a:pPr>
              <a:lnSpc>
                <a:spcPct val="100000"/>
              </a:lnSpc>
              <a:defRPr sz="1200">
                <a:latin typeface="Calibri"/>
                <a:ea typeface="Calibri"/>
                <a:cs typeface="Calibri"/>
                <a:sym typeface="Calibri"/>
              </a:defRPr>
            </a:pPr>
            <a:r>
              <a:t>Nearshore ecosystems are rich in species diversity and have a high economic value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18" name="Shape 118"/>
          <p:cNvSpPr/>
          <p:nvPr>
            <p:ph type="sldNum" sz="quarter" idx="2"/>
          </p:nvPr>
        </p:nvSpPr>
        <p:spPr>
          <a:xfrm>
            <a:off x="6285653" y="8779792"/>
            <a:ext cx="3034454"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38382" y="9460088"/>
            <a:ext cx="4118187" cy="30286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26" name="Shape 126"/>
          <p:cNvSpPr/>
          <p:nvPr>
            <p:ph type="sldNum" sz="quarter" idx="2"/>
          </p:nvPr>
        </p:nvSpPr>
        <p:spPr>
          <a:xfrm>
            <a:off x="6285653" y="8779792"/>
            <a:ext cx="3034454"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gradFill flip="none" rotWithShape="1">
          <a:gsLst>
            <a:gs pos="50000">
              <a:srgbClr val="FFFFFF"/>
            </a:gs>
            <a:gs pos="76000">
              <a:srgbClr val="F3F3F3"/>
            </a:gs>
            <a:gs pos="92000">
              <a:srgbClr val="D9D9D9"/>
            </a:gs>
          </a:gsLst>
          <a:path path="circle">
            <a:fillToRect l="50000" t="50000" r="50000" b="50000"/>
          </a:path>
        </a:gradFill>
      </p:bgPr>
    </p:bg>
    <p:spTree>
      <p:nvGrpSpPr>
        <p:cNvPr id="1" name=""/>
        <p:cNvGrpSpPr/>
        <p:nvPr/>
      </p:nvGrpSpPr>
      <p:grpSpPr>
        <a:xfrm>
          <a:off x="0" y="0"/>
          <a:ext cx="0" cy="0"/>
          <a:chOff x="0" y="0"/>
          <a:chExt cx="0" cy="0"/>
        </a:xfrm>
      </p:grpSpPr>
      <p:sp>
        <p:nvSpPr>
          <p:cNvPr id="133" name="Shape 133"/>
          <p:cNvSpPr/>
          <p:nvPr/>
        </p:nvSpPr>
        <p:spPr>
          <a:xfrm>
            <a:off x="12028813" y="9243568"/>
            <a:ext cx="120566" cy="120565"/>
          </a:xfrm>
          <a:prstGeom prst="ellipse">
            <a:avLst/>
          </a:prstGeom>
          <a:solidFill>
            <a:srgbClr val="808080"/>
          </a:solidFill>
          <a:ln w="12700">
            <a:miter lim="400000"/>
          </a:ln>
        </p:spPr>
        <p:txBody>
          <a:bodyPr lIns="65023" tIns="65023" rIns="65023" bIns="65023" anchor="ctr"/>
          <a:lstStyle/>
          <a:p>
            <a:pPr defTabSz="1300480">
              <a:defRPr sz="2400">
                <a:solidFill>
                  <a:srgbClr val="FFFFFF"/>
                </a:solidFill>
                <a:latin typeface="Palatino Linotype"/>
                <a:ea typeface="Palatino Linotype"/>
                <a:cs typeface="Palatino Linotype"/>
                <a:sym typeface="Palatino Linotype"/>
              </a:defRPr>
            </a:pPr>
          </a:p>
        </p:txBody>
      </p:sp>
      <p:sp>
        <p:nvSpPr>
          <p:cNvPr id="134" name="Shape 134"/>
          <p:cNvSpPr/>
          <p:nvPr/>
        </p:nvSpPr>
        <p:spPr>
          <a:xfrm>
            <a:off x="809413" y="9243568"/>
            <a:ext cx="120566" cy="120565"/>
          </a:xfrm>
          <a:prstGeom prst="ellipse">
            <a:avLst/>
          </a:prstGeom>
          <a:solidFill>
            <a:srgbClr val="808080"/>
          </a:solidFill>
          <a:ln w="12700">
            <a:miter lim="400000"/>
          </a:ln>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135" name="Shape 135"/>
          <p:cNvSpPr/>
          <p:nvPr>
            <p:ph type="sldNum" sz="quarter" idx="2"/>
          </p:nvPr>
        </p:nvSpPr>
        <p:spPr>
          <a:xfrm>
            <a:off x="12150439" y="9133772"/>
            <a:ext cx="315956" cy="332030"/>
          </a:xfrm>
          <a:prstGeom prst="rect">
            <a:avLst/>
          </a:prstGeom>
        </p:spPr>
        <p:txBody>
          <a:bodyPr lIns="39014" tIns="39014" rIns="39014" bIns="39014" anchor="ctr"/>
          <a:lstStyle>
            <a:lvl1pPr algn="l" defTabSz="650240">
              <a:defRPr sz="1600">
                <a:solidFill>
                  <a:srgbClr val="595959"/>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gradFill flip="none" rotWithShape="1">
          <a:gsLst>
            <a:gs pos="50000">
              <a:srgbClr val="FFFFFF"/>
            </a:gs>
            <a:gs pos="76000">
              <a:srgbClr val="F3F3F3"/>
            </a:gs>
            <a:gs pos="92000">
              <a:srgbClr val="D9D9D9"/>
            </a:gs>
          </a:gsLst>
          <a:path path="circle">
            <a:fillToRect l="50000" t="50000" r="50000" b="50000"/>
          </a:path>
        </a:gradFill>
      </p:bgPr>
    </p:bg>
    <p:spTree>
      <p:nvGrpSpPr>
        <p:cNvPr id="1" name=""/>
        <p:cNvGrpSpPr/>
        <p:nvPr/>
      </p:nvGrpSpPr>
      <p:grpSpPr>
        <a:xfrm>
          <a:off x="0" y="0"/>
          <a:ext cx="0" cy="0"/>
          <a:chOff x="0" y="0"/>
          <a:chExt cx="0" cy="0"/>
        </a:xfrm>
      </p:grpSpPr>
      <p:sp>
        <p:nvSpPr>
          <p:cNvPr id="142" name="Shape 142"/>
          <p:cNvSpPr/>
          <p:nvPr/>
        </p:nvSpPr>
        <p:spPr>
          <a:xfrm>
            <a:off x="12028813" y="9243568"/>
            <a:ext cx="120566" cy="120565"/>
          </a:xfrm>
          <a:prstGeom prst="ellipse">
            <a:avLst/>
          </a:prstGeom>
          <a:solidFill>
            <a:srgbClr val="808080"/>
          </a:solidFill>
          <a:ln w="12700">
            <a:miter lim="400000"/>
          </a:ln>
        </p:spPr>
        <p:txBody>
          <a:bodyPr lIns="65023" tIns="65023" rIns="65023" bIns="65023" anchor="ctr"/>
          <a:lstStyle/>
          <a:p>
            <a:pPr defTabSz="1300480">
              <a:defRPr sz="2400">
                <a:solidFill>
                  <a:srgbClr val="FFFFFF"/>
                </a:solidFill>
                <a:latin typeface="Palatino Linotype"/>
                <a:ea typeface="Palatino Linotype"/>
                <a:cs typeface="Palatino Linotype"/>
                <a:sym typeface="Palatino Linotype"/>
              </a:defRPr>
            </a:pPr>
          </a:p>
        </p:txBody>
      </p:sp>
      <p:sp>
        <p:nvSpPr>
          <p:cNvPr id="143" name="Shape 143"/>
          <p:cNvSpPr/>
          <p:nvPr/>
        </p:nvSpPr>
        <p:spPr>
          <a:xfrm>
            <a:off x="809413" y="9243568"/>
            <a:ext cx="120566" cy="120565"/>
          </a:xfrm>
          <a:prstGeom prst="ellipse">
            <a:avLst/>
          </a:prstGeom>
          <a:solidFill>
            <a:srgbClr val="808080"/>
          </a:solidFill>
          <a:ln w="12700">
            <a:miter lim="400000"/>
          </a:ln>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144" name="Shape 144"/>
          <p:cNvSpPr/>
          <p:nvPr>
            <p:ph type="title"/>
          </p:nvPr>
        </p:nvSpPr>
        <p:spPr>
          <a:xfrm>
            <a:off x="650239" y="-1"/>
            <a:ext cx="11704322" cy="2275841"/>
          </a:xfrm>
          <a:prstGeom prst="rect">
            <a:avLst/>
          </a:prstGeom>
        </p:spPr>
        <p:txBody>
          <a:bodyPr lIns="65023" tIns="65023" rIns="65023" bIns="65023" anchor="b"/>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Title Text</a:t>
            </a:r>
          </a:p>
        </p:txBody>
      </p:sp>
      <p:sp>
        <p:nvSpPr>
          <p:cNvPr id="145" name="Shape 145"/>
          <p:cNvSpPr/>
          <p:nvPr>
            <p:ph type="sldNum" sz="quarter" idx="2"/>
          </p:nvPr>
        </p:nvSpPr>
        <p:spPr>
          <a:xfrm>
            <a:off x="12150439" y="9133772"/>
            <a:ext cx="315956" cy="332030"/>
          </a:xfrm>
          <a:prstGeom prst="rect">
            <a:avLst/>
          </a:prstGeom>
        </p:spPr>
        <p:txBody>
          <a:bodyPr lIns="39014" tIns="39014" rIns="39014" bIns="39014" anchor="ctr"/>
          <a:lstStyle>
            <a:lvl1pPr algn="l" defTabSz="650240">
              <a:defRPr sz="1600">
                <a:solidFill>
                  <a:srgbClr val="595959"/>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50000">
              <a:srgbClr val="FFFFFF"/>
            </a:gs>
            <a:gs pos="76000">
              <a:srgbClr val="F3F3F3"/>
            </a:gs>
            <a:gs pos="92000">
              <a:srgbClr val="D9D9D9"/>
            </a:gs>
          </a:gsLst>
          <a:path path="circle">
            <a:fillToRect l="50000" t="50000" r="50000" b="50000"/>
          </a:path>
        </a:gradFill>
      </p:bgPr>
    </p:bg>
    <p:spTree>
      <p:nvGrpSpPr>
        <p:cNvPr id="1" name=""/>
        <p:cNvGrpSpPr/>
        <p:nvPr/>
      </p:nvGrpSpPr>
      <p:grpSpPr>
        <a:xfrm>
          <a:off x="0" y="0"/>
          <a:ext cx="0" cy="0"/>
          <a:chOff x="0" y="0"/>
          <a:chExt cx="0" cy="0"/>
        </a:xfrm>
      </p:grpSpPr>
      <p:sp>
        <p:nvSpPr>
          <p:cNvPr id="152" name="Shape 152"/>
          <p:cNvSpPr/>
          <p:nvPr/>
        </p:nvSpPr>
        <p:spPr>
          <a:xfrm>
            <a:off x="12028813" y="9243568"/>
            <a:ext cx="120566" cy="120565"/>
          </a:xfrm>
          <a:prstGeom prst="ellipse">
            <a:avLst/>
          </a:prstGeom>
          <a:solidFill>
            <a:srgbClr val="808080"/>
          </a:solidFill>
          <a:ln w="12700">
            <a:miter lim="400000"/>
          </a:ln>
        </p:spPr>
        <p:txBody>
          <a:bodyPr lIns="65023" tIns="65023" rIns="65023" bIns="65023" anchor="ctr"/>
          <a:lstStyle/>
          <a:p>
            <a:pPr defTabSz="1300480">
              <a:defRPr sz="2400">
                <a:solidFill>
                  <a:srgbClr val="FFFFFF"/>
                </a:solidFill>
                <a:latin typeface="Palatino Linotype"/>
                <a:ea typeface="Palatino Linotype"/>
                <a:cs typeface="Palatino Linotype"/>
                <a:sym typeface="Palatino Linotype"/>
              </a:defRPr>
            </a:pPr>
          </a:p>
        </p:txBody>
      </p:sp>
      <p:sp>
        <p:nvSpPr>
          <p:cNvPr id="153" name="Shape 153"/>
          <p:cNvSpPr/>
          <p:nvPr/>
        </p:nvSpPr>
        <p:spPr>
          <a:xfrm>
            <a:off x="809413" y="9243568"/>
            <a:ext cx="120566" cy="120565"/>
          </a:xfrm>
          <a:prstGeom prst="ellipse">
            <a:avLst/>
          </a:prstGeom>
          <a:solidFill>
            <a:srgbClr val="808080"/>
          </a:solidFill>
          <a:ln w="12700">
            <a:miter lim="400000"/>
          </a:ln>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154" name="Shape 154"/>
          <p:cNvSpPr/>
          <p:nvPr>
            <p:ph type="title"/>
          </p:nvPr>
        </p:nvSpPr>
        <p:spPr>
          <a:xfrm>
            <a:off x="650239" y="-1"/>
            <a:ext cx="11704322" cy="2275841"/>
          </a:xfrm>
          <a:prstGeom prst="rect">
            <a:avLst/>
          </a:prstGeom>
        </p:spPr>
        <p:txBody>
          <a:bodyPr lIns="65023" tIns="65023" rIns="65023" bIns="65023" anchor="b"/>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Title Text</a:t>
            </a:r>
          </a:p>
        </p:txBody>
      </p:sp>
      <p:sp>
        <p:nvSpPr>
          <p:cNvPr id="155" name="Shape 155"/>
          <p:cNvSpPr/>
          <p:nvPr>
            <p:ph type="body" idx="1"/>
          </p:nvPr>
        </p:nvSpPr>
        <p:spPr>
          <a:xfrm>
            <a:off x="650239" y="2275839"/>
            <a:ext cx="11704322" cy="6436927"/>
          </a:xfrm>
          <a:prstGeom prst="rect">
            <a:avLst/>
          </a:prstGeom>
        </p:spPr>
        <p:txBody>
          <a:bodyPr lIns="65023" tIns="65023" rIns="65023" bIns="65023" anchor="t"/>
          <a:lstStyle>
            <a:lvl1pPr marL="4857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1pPr>
            <a:lvl2pPr marL="1064418" indent="-607218" defTabSz="1300480">
              <a:spcBef>
                <a:spcPts val="800"/>
              </a:spcBef>
              <a:buSzPct val="100000"/>
              <a:buFont typeface="Arial"/>
              <a:buChar char="o"/>
              <a:defRPr sz="3400">
                <a:solidFill>
                  <a:srgbClr val="808080"/>
                </a:solidFill>
                <a:latin typeface="Century Gothic"/>
                <a:ea typeface="Century Gothic"/>
                <a:cs typeface="Century Gothic"/>
                <a:sym typeface="Century Gothic"/>
              </a:defRPr>
            </a:lvl2pPr>
            <a:lvl3pPr marL="14001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3pPr>
            <a:lvl4pPr marL="1857375" indent="-485775" defTabSz="1300480">
              <a:spcBef>
                <a:spcPts val="800"/>
              </a:spcBef>
              <a:buSzPct val="100000"/>
              <a:buFont typeface="Arial"/>
              <a:buChar char="o"/>
              <a:defRPr sz="3400">
                <a:solidFill>
                  <a:srgbClr val="808080"/>
                </a:solidFill>
                <a:latin typeface="Century Gothic"/>
                <a:ea typeface="Century Gothic"/>
                <a:cs typeface="Century Gothic"/>
                <a:sym typeface="Century Gothic"/>
              </a:defRPr>
            </a:lvl4pPr>
            <a:lvl5pPr marL="2314575" indent="-485775" defTabSz="1300480">
              <a:spcBef>
                <a:spcPts val="800"/>
              </a:spcBef>
              <a:buSzPct val="100000"/>
              <a:buFont typeface="Arial"/>
              <a:defRPr sz="3400">
                <a:solidFill>
                  <a:srgbClr val="808080"/>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56" name="Shape 156"/>
          <p:cNvSpPr/>
          <p:nvPr>
            <p:ph type="sldNum" sz="quarter" idx="2"/>
          </p:nvPr>
        </p:nvSpPr>
        <p:spPr>
          <a:xfrm>
            <a:off x="12150439" y="9133772"/>
            <a:ext cx="315956" cy="332030"/>
          </a:xfrm>
          <a:prstGeom prst="rect">
            <a:avLst/>
          </a:prstGeom>
        </p:spPr>
        <p:txBody>
          <a:bodyPr lIns="39014" tIns="39014" rIns="39014" bIns="39014" anchor="ctr"/>
          <a:lstStyle>
            <a:lvl1pPr algn="l" defTabSz="650240">
              <a:defRPr sz="1600">
                <a:solidFill>
                  <a:srgbClr val="595959"/>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eg"/><Relationship Id="rId4" Type="http://schemas.openxmlformats.org/officeDocument/2006/relationships/image" Target="../media/image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13.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19.jpe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jpeg"/><Relationship Id="rId4" Type="http://schemas.openxmlformats.org/officeDocument/2006/relationships/image" Target="../media/image2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33.png"/><Relationship Id="rId7" Type="http://schemas.openxmlformats.org/officeDocument/2006/relationships/image" Target="../media/image34.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6.jpeg"/><Relationship Id="rId4" Type="http://schemas.openxmlformats.org/officeDocument/2006/relationships/image" Target="../media/image27.jpe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8.jpeg"/><Relationship Id="rId4" Type="http://schemas.openxmlformats.org/officeDocument/2006/relationships/image" Target="../media/image37.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9.jpeg"/><Relationship Id="rId4" Type="http://schemas.openxmlformats.org/officeDocument/2006/relationships/image" Target="../media/image37.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0.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1.jpeg"/><Relationship Id="rId4" Type="http://schemas.openxmlformats.org/officeDocument/2006/relationships/image" Target="../media/image37.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ctrTitle"/>
          </p:nvPr>
        </p:nvSpPr>
        <p:spPr>
          <a:prstGeom prst="rect">
            <a:avLst/>
          </a:prstGeom>
        </p:spPr>
        <p:txBody>
          <a:bodyPr/>
          <a:lstStyle/>
          <a:p>
            <a:pPr lvl="3"/>
            <a:r>
              <a:t>FISH270</a:t>
            </a:r>
          </a:p>
        </p:txBody>
      </p:sp>
      <p:sp>
        <p:nvSpPr>
          <p:cNvPr id="166" name="Shape 166"/>
          <p:cNvSpPr/>
          <p:nvPr>
            <p:ph type="subTitle" sz="quarter" idx="1"/>
          </p:nvPr>
        </p:nvSpPr>
        <p:spPr>
          <a:prstGeom prst="rect">
            <a:avLst/>
          </a:prstGeom>
        </p:spPr>
        <p:txBody>
          <a:bodyPr/>
          <a:lstStyle/>
          <a:p>
            <a:pPr/>
            <a:r>
              <a:t>Lec17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93" name="52_18_light_underwater_U.jpg"/>
          <p:cNvPicPr>
            <a:picLocks noChangeAspect="1"/>
          </p:cNvPicPr>
          <p:nvPr/>
        </p:nvPicPr>
        <p:blipFill>
          <a:blip r:embed="rId3">
            <a:extLst/>
          </a:blip>
          <a:srcRect l="0" t="0" r="0" b="2676"/>
          <a:stretch>
            <a:fillRect/>
          </a:stretch>
        </p:blipFill>
        <p:spPr>
          <a:xfrm>
            <a:off x="3023164" y="338666"/>
            <a:ext cx="6981050" cy="9114650"/>
          </a:xfrm>
          <a:prstGeom prst="rect">
            <a:avLst/>
          </a:prstGeom>
          <a:ln w="12700">
            <a:miter lim="400000"/>
          </a:ln>
        </p:spPr>
      </p:pic>
      <p:sp>
        <p:nvSpPr>
          <p:cNvPr id="194" name="Shape 194"/>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52.18</a:t>
            </a:r>
          </a:p>
        </p:txBody>
      </p:sp>
      <p:sp>
        <p:nvSpPr>
          <p:cNvPr id="195" name="Shape 195"/>
          <p:cNvSpPr/>
          <p:nvPr/>
        </p:nvSpPr>
        <p:spPr>
          <a:xfrm>
            <a:off x="3068319" y="352213"/>
            <a:ext cx="547566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(a)</a:t>
            </a:r>
            <a:r>
              <a:rPr b="1">
                <a:latin typeface="Arial"/>
                <a:ea typeface="Arial"/>
                <a:cs typeface="Arial"/>
                <a:sym typeface="Arial"/>
              </a:rPr>
              <a:t> Red wavelengths are not available underwater.</a:t>
            </a:r>
          </a:p>
        </p:txBody>
      </p:sp>
      <p:sp>
        <p:nvSpPr>
          <p:cNvPr id="196" name="Shape 196"/>
          <p:cNvSpPr/>
          <p:nvPr/>
        </p:nvSpPr>
        <p:spPr>
          <a:xfrm>
            <a:off x="3077351" y="4578773"/>
            <a:ext cx="4763741"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(b)</a:t>
            </a:r>
            <a:r>
              <a:rPr b="1">
                <a:latin typeface="Arial"/>
                <a:ea typeface="Arial"/>
                <a:cs typeface="Arial"/>
                <a:sym typeface="Arial"/>
              </a:rPr>
              <a:t> Blue wavelengths dominate underwater.</a:t>
            </a:r>
          </a:p>
        </p:txBody>
      </p:sp>
      <p:sp>
        <p:nvSpPr>
          <p:cNvPr id="197" name="Shape 197"/>
          <p:cNvSpPr/>
          <p:nvPr/>
        </p:nvSpPr>
        <p:spPr>
          <a:xfrm>
            <a:off x="5660248" y="4041422"/>
            <a:ext cx="1863528"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Wavelength (nm)</a:t>
            </a:r>
          </a:p>
        </p:txBody>
      </p:sp>
      <p:sp>
        <p:nvSpPr>
          <p:cNvPr id="198" name="Shape 198"/>
          <p:cNvSpPr/>
          <p:nvPr/>
        </p:nvSpPr>
        <p:spPr>
          <a:xfrm rot="16200000">
            <a:off x="1955506" y="2163645"/>
            <a:ext cx="2938662" cy="5549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Percentage of visible light</a:t>
            </a:r>
            <a:br/>
            <a:r>
              <a:t>at 10 m depth in seawater</a:t>
            </a:r>
          </a:p>
        </p:txBody>
      </p:sp>
      <p:sp>
        <p:nvSpPr>
          <p:cNvPr id="199" name="Shape 199"/>
          <p:cNvSpPr/>
          <p:nvPr/>
        </p:nvSpPr>
        <p:spPr>
          <a:xfrm>
            <a:off x="7547751" y="758613"/>
            <a:ext cx="2248198" cy="11363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solidFill>
                  <a:srgbClr val="808080"/>
                </a:solidFill>
                <a:latin typeface="Arial"/>
                <a:ea typeface="Arial"/>
                <a:cs typeface="Arial"/>
                <a:sym typeface="Arial"/>
              </a:defRPr>
            </a:pPr>
            <a:r>
              <a:t>Note that many</a:t>
            </a:r>
            <a:br/>
            <a:r>
              <a:t>organisms require</a:t>
            </a:r>
            <a:br/>
            <a:r>
              <a:t>wavelengths of about</a:t>
            </a:r>
            <a:br/>
            <a:r>
              <a:t>680 nm for peak photo-</a:t>
            </a:r>
            <a:br/>
            <a:r>
              <a:t>synthetic efficiency</a:t>
            </a:r>
          </a:p>
        </p:txBody>
      </p:sp>
      <p:sp>
        <p:nvSpPr>
          <p:cNvPr id="200" name="Shape 200"/>
          <p:cNvSpPr/>
          <p:nvPr/>
        </p:nvSpPr>
        <p:spPr>
          <a:xfrm>
            <a:off x="8830168" y="2889955"/>
            <a:ext cx="351732"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808080"/>
                </a:solidFill>
                <a:latin typeface="Arial"/>
                <a:ea typeface="Arial"/>
                <a:cs typeface="Arial"/>
                <a:sym typeface="Arial"/>
              </a:defRPr>
            </a:lvl1pPr>
          </a:lstStyle>
          <a:p>
            <a:pPr/>
            <a:r>
              <a:t>680</a:t>
            </a:r>
          </a:p>
        </p:txBody>
      </p:sp>
      <p:sp>
        <p:nvSpPr>
          <p:cNvPr id="201" name="Shape 201"/>
          <p:cNvSpPr/>
          <p:nvPr/>
        </p:nvSpPr>
        <p:spPr>
          <a:xfrm>
            <a:off x="9004017" y="3187982"/>
            <a:ext cx="1" cy="460587"/>
          </a:xfrm>
          <a:prstGeom prst="line">
            <a:avLst/>
          </a:prstGeom>
          <a:ln w="25400">
            <a:solidFill>
              <a:srgbClr val="808080"/>
            </a:solidFill>
            <a:prstDash val="sysDot"/>
          </a:ln>
        </p:spPr>
        <p:txBody>
          <a:bodyPr lIns="65023" tIns="65023" rIns="65023" bIns="65023"/>
          <a:lstStyle/>
          <a:p>
            <a:pPr algn="l" defTabSz="1300480">
              <a:defRPr sz="3400">
                <a:latin typeface="Arial"/>
                <a:ea typeface="Arial"/>
                <a:cs typeface="Arial"/>
                <a:sym typeface="Arial"/>
              </a:defRPr>
            </a:pPr>
          </a:p>
        </p:txBody>
      </p:sp>
      <p:sp>
        <p:nvSpPr>
          <p:cNvPr id="202" name="Shape 202"/>
          <p:cNvSpPr/>
          <p:nvPr/>
        </p:nvSpPr>
        <p:spPr>
          <a:xfrm rot="369272">
            <a:off x="8825851" y="2094873"/>
            <a:ext cx="211154" cy="711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95" y="6425"/>
                  <a:pt x="21600" y="13930"/>
                  <a:pt x="21600" y="21600"/>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
        <p:nvSpPr>
          <p:cNvPr id="203" name="Shape 203"/>
          <p:cNvSpPr/>
          <p:nvPr/>
        </p:nvSpPr>
        <p:spPr>
          <a:xfrm flipV="1">
            <a:off x="7550009" y="2081671"/>
            <a:ext cx="2070383" cy="451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Flow</a:t>
            </a:r>
          </a:p>
        </p:txBody>
      </p:sp>
      <p:sp>
        <p:nvSpPr>
          <p:cNvPr id="208" name="Shape 20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rate of water movement and water depth are </a:t>
            </a:r>
            <a:br/>
            <a:r>
              <a:t>the key physical factors that shape the environments in aquatic ecosystems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movement is a critical factor in aquatic ecosystems because it presents a physical </a:t>
            </a:r>
            <a:br/>
            <a:r>
              <a:t>challenge. It can literally sweep organisms off </a:t>
            </a:r>
            <a:br/>
            <a:r>
              <a:t>their feet</a:t>
            </a:r>
          </a:p>
        </p:txBody>
      </p:sp>
      <p:sp>
        <p:nvSpPr>
          <p:cNvPr id="209" name="Shape 2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pasted-image.jpg"/>
          <p:cNvPicPr>
            <a:picLocks noChangeAspect="1"/>
          </p:cNvPicPr>
          <p:nvPr/>
        </p:nvPicPr>
        <p:blipFill>
          <a:blip r:embed="rId2">
            <a:extLst/>
          </a:blip>
          <a:stretch>
            <a:fillRect/>
          </a:stretch>
        </p:blipFill>
        <p:spPr>
          <a:xfrm>
            <a:off x="1847850" y="698500"/>
            <a:ext cx="9309100" cy="7200900"/>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png"/>
          <p:cNvPicPr>
            <a:picLocks noChangeAspect="1"/>
          </p:cNvPicPr>
          <p:nvPr>
            <p:ph type="pic" idx="13"/>
          </p:nvPr>
        </p:nvPicPr>
        <p:blipFill>
          <a:blip r:embed="rId2">
            <a:extLst/>
          </a:blip>
          <a:srcRect l="2979" t="0" r="2979" b="0"/>
          <a:stretch>
            <a:fillRect/>
          </a:stretch>
        </p:blipFill>
        <p:spPr>
          <a:prstGeom prst="rect">
            <a:avLst/>
          </a:prstGeom>
        </p:spPr>
      </p:pic>
      <p:pic>
        <p:nvPicPr>
          <p:cNvPr id="214" name="pasted-image.jpg"/>
          <p:cNvPicPr>
            <a:picLocks noChangeAspect="1"/>
          </p:cNvPicPr>
          <p:nvPr>
            <p:ph type="pic" idx="14"/>
          </p:nvPr>
        </p:nvPicPr>
        <p:blipFill>
          <a:blip r:embed="rId3">
            <a:extLst/>
          </a:blip>
          <a:srcRect l="4504" t="0" r="4504" b="0"/>
          <a:stretch>
            <a:fillRect/>
          </a:stretch>
        </p:blipFill>
        <p:spPr>
          <a:prstGeom prst="rect">
            <a:avLst/>
          </a:prstGeom>
        </p:spPr>
      </p:pic>
      <p:pic>
        <p:nvPicPr>
          <p:cNvPr id="215" name="pasted-image.png"/>
          <p:cNvPicPr>
            <a:picLocks noChangeAspect="1"/>
          </p:cNvPicPr>
          <p:nvPr>
            <p:ph type="pic" idx="15"/>
          </p:nvPr>
        </p:nvPicPr>
        <p:blipFill>
          <a:blip r:embed="rId4">
            <a:extLst/>
          </a:blip>
          <a:srcRect l="27762" t="0" r="27762" b="0"/>
          <a:stretch>
            <a:fillRect/>
          </a:stretch>
        </p:blipFill>
        <p:spPr>
          <a:prstGeom prst="rect">
            <a:avLst/>
          </a:prstGeom>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Nutrient Availability</a:t>
            </a:r>
          </a:p>
        </p:txBody>
      </p:sp>
      <p:sp>
        <p:nvSpPr>
          <p:cNvPr id="218" name="Shape 218"/>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Nutrients tend to be washed away in moving water and fall to the bottom in still water. Thus they are in short supply in many aquatic ecosystems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Nutrient levels are important because they limit growth rates in the photosynthetic organisms that provide food for other species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Ocean upwelling and lake turnover affect nutrient availability by bringing nutrients from the bottom up </a:t>
            </a:r>
            <a:br/>
            <a:r>
              <a:t>to the water surface</a:t>
            </a:r>
          </a:p>
        </p:txBody>
      </p:sp>
      <p:sp>
        <p:nvSpPr>
          <p:cNvPr id="219" name="Shape 2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Ocean Upwelling</a:t>
            </a:r>
          </a:p>
        </p:txBody>
      </p:sp>
      <p:sp>
        <p:nvSpPr>
          <p:cNvPr id="222" name="Shape 222"/>
          <p:cNvSpPr/>
          <p:nvPr>
            <p:ph type="body" idx="4294967295"/>
          </p:nvPr>
        </p:nvSpPr>
        <p:spPr>
          <a:xfrm>
            <a:off x="205457" y="1819768"/>
            <a:ext cx="12480997" cy="75771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Nutrients in the sunlit surface waters are constantly lost in the form of dead organisms that rain down into the depths</a:t>
            </a:r>
          </a:p>
          <a:p>
            <a:pPr lvl="1" marL="831361" indent="-386861" defTabSz="1300480">
              <a:spcBef>
                <a:spcPts val="800"/>
              </a:spcBef>
              <a:buClr>
                <a:srgbClr val="9D002D"/>
              </a:buClr>
              <a:buSzPct val="100000"/>
              <a:buChar char="–"/>
              <a:defRPr>
                <a:latin typeface="Arial"/>
                <a:ea typeface="Arial"/>
                <a:cs typeface="Arial"/>
                <a:sym typeface="Arial"/>
              </a:defRPr>
            </a:pPr>
            <a:r>
              <a:t>In certain coastal regions, </a:t>
            </a:r>
            <a:r>
              <a:t>nutrients are brought up </a:t>
            </a:r>
            <a:br/>
            <a:r>
              <a:t>to the surface by currents that cause upwellings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As the surface water moves away from the coast, </a:t>
            </a:r>
            <a:br/>
            <a:r>
              <a:t>it is steadily replaced by water moving up from the ocean bottom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upwelling water is nutrient rich</a:t>
            </a:r>
          </a:p>
        </p:txBody>
      </p:sp>
      <p:sp>
        <p:nvSpPr>
          <p:cNvPr id="223" name="Shape 22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5" name="52_19_upwelling_U.jpg"/>
          <p:cNvPicPr>
            <a:picLocks noChangeAspect="1"/>
          </p:cNvPicPr>
          <p:nvPr/>
        </p:nvPicPr>
        <p:blipFill>
          <a:blip r:embed="rId3">
            <a:extLst/>
          </a:blip>
          <a:srcRect l="0" t="0" r="0" b="2595"/>
          <a:stretch>
            <a:fillRect/>
          </a:stretch>
        </p:blipFill>
        <p:spPr>
          <a:xfrm>
            <a:off x="1706879" y="498968"/>
            <a:ext cx="9591042" cy="8809850"/>
          </a:xfrm>
          <a:prstGeom prst="rect">
            <a:avLst/>
          </a:prstGeom>
          <a:ln w="12700">
            <a:miter lim="400000"/>
          </a:ln>
        </p:spPr>
      </p:pic>
      <p:sp>
        <p:nvSpPr>
          <p:cNvPr id="226" name="Shape 226"/>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52.19</a:t>
            </a:r>
          </a:p>
        </p:txBody>
      </p:sp>
      <p:sp>
        <p:nvSpPr>
          <p:cNvPr id="227" name="Shape 227"/>
          <p:cNvSpPr/>
          <p:nvPr/>
        </p:nvSpPr>
        <p:spPr>
          <a:xfrm>
            <a:off x="2499359" y="3506328"/>
            <a:ext cx="1845172"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Surface water</a:t>
            </a:r>
          </a:p>
        </p:txBody>
      </p:sp>
      <p:sp>
        <p:nvSpPr>
          <p:cNvPr id="228" name="Shape 228"/>
          <p:cNvSpPr/>
          <p:nvPr/>
        </p:nvSpPr>
        <p:spPr>
          <a:xfrm>
            <a:off x="6768817" y="1977813"/>
            <a:ext cx="692920"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latin typeface="Arial"/>
                <a:ea typeface="Arial"/>
                <a:cs typeface="Arial"/>
                <a:sym typeface="Arial"/>
              </a:defRPr>
            </a:lvl1pPr>
          </a:lstStyle>
          <a:p>
            <a:pPr/>
            <a:r>
              <a:t>Wind</a:t>
            </a:r>
          </a:p>
        </p:txBody>
      </p:sp>
      <p:sp>
        <p:nvSpPr>
          <p:cNvPr id="229" name="Shape 229"/>
          <p:cNvSpPr/>
          <p:nvPr/>
        </p:nvSpPr>
        <p:spPr>
          <a:xfrm>
            <a:off x="6116319" y="3714044"/>
            <a:ext cx="133207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Upwelling</a:t>
            </a:r>
          </a:p>
        </p:txBody>
      </p:sp>
      <p:sp>
        <p:nvSpPr>
          <p:cNvPr id="230" name="Shape 230"/>
          <p:cNvSpPr/>
          <p:nvPr/>
        </p:nvSpPr>
        <p:spPr>
          <a:xfrm>
            <a:off x="3224106" y="5037102"/>
            <a:ext cx="1239032"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2200">
                <a:solidFill>
                  <a:srgbClr val="FFFFFF"/>
                </a:solidFill>
                <a:latin typeface="Arial"/>
                <a:ea typeface="Arial"/>
                <a:cs typeface="Arial"/>
                <a:sym typeface="Arial"/>
              </a:defRPr>
            </a:lvl1pPr>
          </a:lstStyle>
          <a:p>
            <a:pPr/>
            <a:r>
              <a:t>Nutrients</a:t>
            </a:r>
          </a:p>
        </p:txBody>
      </p:sp>
      <p:sp>
        <p:nvSpPr>
          <p:cNvPr id="231" name="Shape 231"/>
          <p:cNvSpPr/>
          <p:nvPr/>
        </p:nvSpPr>
        <p:spPr>
          <a:xfrm>
            <a:off x="2054577" y="7093937"/>
            <a:ext cx="347699" cy="302544"/>
          </a:xfrm>
          <a:prstGeom prst="rect">
            <a:avLst/>
          </a:prstGeom>
          <a:solidFill>
            <a:srgbClr val="F44C39"/>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232" name="Shape 232"/>
          <p:cNvSpPr/>
          <p:nvPr/>
        </p:nvSpPr>
        <p:spPr>
          <a:xfrm>
            <a:off x="2086186" y="7109742"/>
            <a:ext cx="2605609" cy="18769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200">
                <a:latin typeface="Arial Black"/>
                <a:ea typeface="Arial Black"/>
                <a:cs typeface="Arial Black"/>
                <a:sym typeface="Arial Black"/>
              </a:defRPr>
            </a:pPr>
            <a:r>
              <a:t>1.</a:t>
            </a:r>
            <a:r>
              <a:rPr b="1">
                <a:latin typeface="Arial"/>
                <a:ea typeface="Arial"/>
                <a:cs typeface="Arial"/>
                <a:sym typeface="Arial"/>
              </a:rPr>
              <a:t> Winds blow:</a:t>
            </a:r>
            <a:br>
              <a:rPr b="1">
                <a:latin typeface="Arial"/>
                <a:ea typeface="Arial"/>
                <a:cs typeface="Arial"/>
                <a:sym typeface="Arial"/>
              </a:rPr>
            </a:br>
            <a:r>
              <a:rPr b="1">
                <a:latin typeface="Arial"/>
                <a:ea typeface="Arial"/>
                <a:cs typeface="Arial"/>
                <a:sym typeface="Arial"/>
              </a:rPr>
              <a:t>Along the coast of</a:t>
            </a:r>
            <a:br>
              <a:rPr b="1">
                <a:latin typeface="Arial"/>
                <a:ea typeface="Arial"/>
                <a:cs typeface="Arial"/>
                <a:sym typeface="Arial"/>
              </a:rPr>
            </a:br>
            <a:r>
              <a:rPr b="1">
                <a:latin typeface="Arial"/>
                <a:ea typeface="Arial"/>
                <a:cs typeface="Arial"/>
                <a:sym typeface="Arial"/>
              </a:rPr>
              <a:t>Peru, the prevailing</a:t>
            </a:r>
            <a:br>
              <a:rPr b="1">
                <a:latin typeface="Arial"/>
                <a:ea typeface="Arial"/>
                <a:cs typeface="Arial"/>
                <a:sym typeface="Arial"/>
              </a:rPr>
            </a:br>
            <a:r>
              <a:rPr b="1">
                <a:latin typeface="Arial"/>
                <a:ea typeface="Arial"/>
                <a:cs typeface="Arial"/>
                <a:sym typeface="Arial"/>
              </a:rPr>
              <a:t>winds blow north,</a:t>
            </a:r>
            <a:br>
              <a:rPr b="1">
                <a:latin typeface="Arial"/>
                <a:ea typeface="Arial"/>
                <a:cs typeface="Arial"/>
                <a:sym typeface="Arial"/>
              </a:rPr>
            </a:br>
            <a:r>
              <a:rPr b="1">
                <a:latin typeface="Arial"/>
                <a:ea typeface="Arial"/>
                <a:cs typeface="Arial"/>
                <a:sym typeface="Arial"/>
              </a:rPr>
              <a:t>moving water at</a:t>
            </a:r>
            <a:br>
              <a:rPr b="1">
                <a:latin typeface="Arial"/>
                <a:ea typeface="Arial"/>
                <a:cs typeface="Arial"/>
                <a:sym typeface="Arial"/>
              </a:rPr>
            </a:br>
            <a:r>
              <a:rPr b="1">
                <a:latin typeface="Arial"/>
                <a:ea typeface="Arial"/>
                <a:cs typeface="Arial"/>
                <a:sym typeface="Arial"/>
              </a:rPr>
              <a:t>the surface.</a:t>
            </a:r>
          </a:p>
        </p:txBody>
      </p:sp>
      <p:sp>
        <p:nvSpPr>
          <p:cNvPr id="233" name="Shape 233"/>
          <p:cNvSpPr/>
          <p:nvPr/>
        </p:nvSpPr>
        <p:spPr>
          <a:xfrm>
            <a:off x="5012266" y="7093937"/>
            <a:ext cx="347699" cy="302544"/>
          </a:xfrm>
          <a:prstGeom prst="rect">
            <a:avLst/>
          </a:prstGeom>
          <a:solidFill>
            <a:srgbClr val="FDE600"/>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234" name="Shape 234"/>
          <p:cNvSpPr/>
          <p:nvPr/>
        </p:nvSpPr>
        <p:spPr>
          <a:xfrm>
            <a:off x="8055751" y="7089422"/>
            <a:ext cx="347698" cy="302543"/>
          </a:xfrm>
          <a:prstGeom prst="rect">
            <a:avLst/>
          </a:prstGeom>
          <a:solidFill>
            <a:srgbClr val="D6E3F6"/>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235" name="Shape 235"/>
          <p:cNvSpPr/>
          <p:nvPr/>
        </p:nvSpPr>
        <p:spPr>
          <a:xfrm>
            <a:off x="5039359" y="7112000"/>
            <a:ext cx="2703973" cy="1578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200">
                <a:latin typeface="Arial Black"/>
                <a:ea typeface="Arial Black"/>
                <a:cs typeface="Arial Black"/>
                <a:sym typeface="Arial Black"/>
              </a:defRPr>
            </a:pPr>
            <a:r>
              <a:t>2.</a:t>
            </a:r>
            <a:r>
              <a:rPr b="1">
                <a:latin typeface="Arial"/>
                <a:ea typeface="Arial"/>
                <a:cs typeface="Arial"/>
                <a:sym typeface="Arial"/>
              </a:rPr>
              <a:t> Surface water</a:t>
            </a:r>
            <a:br>
              <a:rPr b="1">
                <a:latin typeface="Arial"/>
                <a:ea typeface="Arial"/>
                <a:cs typeface="Arial"/>
                <a:sym typeface="Arial"/>
              </a:rPr>
            </a:br>
            <a:r>
              <a:rPr b="1">
                <a:latin typeface="Arial"/>
                <a:ea typeface="Arial"/>
                <a:cs typeface="Arial"/>
                <a:sym typeface="Arial"/>
              </a:rPr>
              <a:t>moves: As the Earth</a:t>
            </a:r>
            <a:br>
              <a:rPr b="1">
                <a:latin typeface="Arial"/>
                <a:ea typeface="Arial"/>
                <a:cs typeface="Arial"/>
                <a:sym typeface="Arial"/>
              </a:rPr>
            </a:br>
            <a:r>
              <a:rPr b="1">
                <a:latin typeface="Arial"/>
                <a:ea typeface="Arial"/>
                <a:cs typeface="Arial"/>
                <a:sym typeface="Arial"/>
              </a:rPr>
              <a:t>rotates, the moving</a:t>
            </a:r>
            <a:br>
              <a:rPr b="1">
                <a:latin typeface="Arial"/>
                <a:ea typeface="Arial"/>
                <a:cs typeface="Arial"/>
                <a:sym typeface="Arial"/>
              </a:rPr>
            </a:br>
            <a:r>
              <a:rPr b="1">
                <a:latin typeface="Arial"/>
                <a:ea typeface="Arial"/>
                <a:cs typeface="Arial"/>
                <a:sym typeface="Arial"/>
              </a:rPr>
              <a:t>surface water is</a:t>
            </a:r>
            <a:br>
              <a:rPr b="1">
                <a:latin typeface="Arial"/>
                <a:ea typeface="Arial"/>
                <a:cs typeface="Arial"/>
                <a:sym typeface="Arial"/>
              </a:rPr>
            </a:br>
            <a:r>
              <a:rPr b="1">
                <a:latin typeface="Arial"/>
                <a:ea typeface="Arial"/>
                <a:cs typeface="Arial"/>
                <a:sym typeface="Arial"/>
              </a:rPr>
              <a:t>forced offshore.</a:t>
            </a:r>
          </a:p>
        </p:txBody>
      </p:sp>
      <p:sp>
        <p:nvSpPr>
          <p:cNvPr id="236" name="Shape 236"/>
          <p:cNvSpPr/>
          <p:nvPr/>
        </p:nvSpPr>
        <p:spPr>
          <a:xfrm>
            <a:off x="8116711" y="7109742"/>
            <a:ext cx="2824027" cy="18769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200">
                <a:latin typeface="Arial Black"/>
                <a:ea typeface="Arial Black"/>
                <a:cs typeface="Arial Black"/>
                <a:sym typeface="Arial Black"/>
              </a:defRPr>
            </a:pPr>
            <a:r>
              <a:t>3.</a:t>
            </a:r>
            <a:r>
              <a:rPr b="1">
                <a:latin typeface="Arial"/>
                <a:ea typeface="Arial"/>
                <a:cs typeface="Arial"/>
                <a:sym typeface="Arial"/>
              </a:rPr>
              <a:t> Upwelling: As</a:t>
            </a:r>
            <a:br>
              <a:rPr b="1">
                <a:latin typeface="Arial"/>
                <a:ea typeface="Arial"/>
                <a:cs typeface="Arial"/>
                <a:sym typeface="Arial"/>
              </a:rPr>
            </a:br>
            <a:r>
              <a:rPr b="1">
                <a:latin typeface="Arial"/>
                <a:ea typeface="Arial"/>
                <a:cs typeface="Arial"/>
                <a:sym typeface="Arial"/>
              </a:rPr>
              <a:t>surface water leaves,</a:t>
            </a:r>
            <a:br>
              <a:rPr b="1">
                <a:latin typeface="Arial"/>
                <a:ea typeface="Arial"/>
                <a:cs typeface="Arial"/>
                <a:sym typeface="Arial"/>
              </a:rPr>
            </a:br>
            <a:r>
              <a:rPr b="1">
                <a:latin typeface="Arial"/>
                <a:ea typeface="Arial"/>
                <a:cs typeface="Arial"/>
                <a:sym typeface="Arial"/>
              </a:rPr>
              <a:t>it is replaced by</a:t>
            </a:r>
            <a:br>
              <a:rPr b="1">
                <a:latin typeface="Arial"/>
                <a:ea typeface="Arial"/>
                <a:cs typeface="Arial"/>
                <a:sym typeface="Arial"/>
              </a:rPr>
            </a:br>
            <a:r>
              <a:rPr b="1">
                <a:latin typeface="Arial"/>
                <a:ea typeface="Arial"/>
                <a:cs typeface="Arial"/>
                <a:sym typeface="Arial"/>
              </a:rPr>
              <a:t>nutrient-laden water</a:t>
            </a:r>
            <a:br>
              <a:rPr b="1">
                <a:latin typeface="Arial"/>
                <a:ea typeface="Arial"/>
                <a:cs typeface="Arial"/>
                <a:sym typeface="Arial"/>
              </a:rPr>
            </a:br>
            <a:r>
              <a:rPr b="1">
                <a:latin typeface="Arial"/>
                <a:ea typeface="Arial"/>
                <a:cs typeface="Arial"/>
                <a:sym typeface="Arial"/>
              </a:rPr>
              <a:t>welling up from the </a:t>
            </a:r>
            <a:br>
              <a:rPr b="1">
                <a:latin typeface="Arial"/>
                <a:ea typeface="Arial"/>
                <a:cs typeface="Arial"/>
                <a:sym typeface="Arial"/>
              </a:rPr>
            </a:br>
            <a:r>
              <a:rPr b="1">
                <a:latin typeface="Arial"/>
                <a:ea typeface="Arial"/>
                <a:cs typeface="Arial"/>
                <a:sym typeface="Arial"/>
              </a:rPr>
              <a:t>bottom.</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Freshwater/Marine Environments: Estuaries</a:t>
            </a:r>
          </a:p>
        </p:txBody>
      </p:sp>
      <p:sp>
        <p:nvSpPr>
          <p:cNvPr id="241" name="Shape 241"/>
          <p:cNvSpPr/>
          <p:nvPr>
            <p:ph type="body" idx="4294967295"/>
          </p:nvPr>
        </p:nvSpPr>
        <p:spPr>
          <a:xfrm>
            <a:off x="205457" y="1819768"/>
            <a:ext cx="12571308" cy="764483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estuary</a:t>
            </a:r>
            <a:r>
              <a:t> forms where a river meets the ocean and freshwater mixes with salt water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estuary includes slightly saline marshes as well </a:t>
            </a:r>
            <a:br/>
            <a:r>
              <a:t>as the body of water that moves in and out of these environments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Salinity varies with</a:t>
            </a:r>
            <a:r>
              <a:rPr b="1"/>
              <a:t> </a:t>
            </a:r>
            <a:r>
              <a:t>changes in river flows and with proximity to the ocean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Salinity has dramatic effects on osmosis and water balance</a:t>
            </a:r>
          </a:p>
          <a:p>
            <a:pPr lvl="1" marL="831361" indent="-386861" defTabSz="1300480">
              <a:spcBef>
                <a:spcPts val="800"/>
              </a:spcBef>
              <a:buClr>
                <a:srgbClr val="9D002D"/>
              </a:buClr>
              <a:buSzPct val="100000"/>
              <a:buChar char="–"/>
              <a:defRPr>
                <a:latin typeface="Arial"/>
                <a:ea typeface="Arial"/>
                <a:cs typeface="Arial"/>
                <a:sym typeface="Arial"/>
              </a:defRPr>
            </a:pPr>
            <a:r>
              <a:t>Species that live in estuaries have adaptations that allow them to cope with variations in salinity</a:t>
            </a:r>
          </a:p>
        </p:txBody>
      </p:sp>
      <p:sp>
        <p:nvSpPr>
          <p:cNvPr id="242" name="Shape 24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Freshwater/Marine Environments: Estuaries</a:t>
            </a:r>
          </a:p>
        </p:txBody>
      </p:sp>
      <p:sp>
        <p:nvSpPr>
          <p:cNvPr id="245" name="Shape 245"/>
          <p:cNvSpPr/>
          <p:nvPr>
            <p:ph type="body" idx="4294967295"/>
          </p:nvPr>
        </p:nvSpPr>
        <p:spPr>
          <a:xfrm>
            <a:off x="205457" y="1819768"/>
            <a:ext cx="12480997" cy="734229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estuaries are relatively shallow, but water depth may vary dramatically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flow fluctuates daily and seasonally due to tides, storms, and floods </a:t>
            </a:r>
          </a:p>
          <a:p>
            <a:pPr lvl="1" marL="848946" indent="-404446" defTabSz="1300480">
              <a:spcBef>
                <a:spcPts val="800"/>
              </a:spcBef>
              <a:buClr>
                <a:srgbClr val="9D002D"/>
              </a:buClr>
              <a:buSzPct val="100000"/>
              <a:buChar char="–"/>
              <a:defRPr>
                <a:latin typeface="Arial"/>
                <a:ea typeface="Arial"/>
                <a:cs typeface="Arial"/>
                <a:sym typeface="Arial"/>
              </a:defRPr>
            </a:pPr>
            <a:r>
              <a:t>This fluctuation alters salinity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Species that live in estuaries have adaptations that allow them to cope with variations in salinity </a:t>
            </a:r>
          </a:p>
          <a:p>
            <a:pPr lvl="1" marL="848946" indent="-404446" defTabSz="1300480">
              <a:spcBef>
                <a:spcPts val="800"/>
              </a:spcBef>
              <a:buClr>
                <a:srgbClr val="9D002D"/>
              </a:buClr>
              <a:buSzPct val="100000"/>
              <a:buChar char="–"/>
              <a:defRPr>
                <a:latin typeface="Arial"/>
                <a:ea typeface="Arial"/>
                <a:cs typeface="Arial"/>
                <a:sym typeface="Arial"/>
              </a:defRPr>
            </a:pPr>
            <a:r>
              <a:t>Estuaries are among the most productive environments</a:t>
            </a:r>
          </a:p>
        </p:txBody>
      </p:sp>
      <p:sp>
        <p:nvSpPr>
          <p:cNvPr id="246" name="Shape 2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Marine Environments: The Oceans</a:t>
            </a:r>
          </a:p>
        </p:txBody>
      </p:sp>
      <p:sp>
        <p:nvSpPr>
          <p:cNvPr id="249" name="Shape 249"/>
          <p:cNvSpPr/>
          <p:nvPr>
            <p:ph type="body" idx="4294967295"/>
          </p:nvPr>
        </p:nvSpPr>
        <p:spPr>
          <a:xfrm>
            <a:off x="205457" y="1837831"/>
            <a:ext cx="12564535"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world’s</a:t>
            </a:r>
            <a:r>
              <a:t> oceans form a continuous body of salt </a:t>
            </a:r>
            <a:br/>
            <a:r>
              <a:t>water.  Regions within an ocean can vary markedly </a:t>
            </a:r>
            <a:br/>
            <a:r>
              <a:t>in their physical characteristics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terms of water depth, the ocean has six regions:</a:t>
            </a:r>
          </a:p>
          <a:p>
            <a:pPr lvl="1" marL="831361" indent="-386861" defTabSz="1300480">
              <a:spcBef>
                <a:spcPts val="800"/>
              </a:spcBef>
              <a:buClr>
                <a:srgbClr val="000000"/>
              </a:buClr>
              <a:buSzPct val="100000"/>
              <a:buAutoNum type="arabicPeriod" startAt="1"/>
              <a:defRPr>
                <a:latin typeface="Arial"/>
                <a:ea typeface="Arial"/>
                <a:cs typeface="Arial"/>
                <a:sym typeface="Arial"/>
              </a:defRPr>
            </a:pPr>
            <a:r>
              <a:t> </a:t>
            </a:r>
            <a:r>
              <a:rPr b="1"/>
              <a:t>Intertidal zone </a:t>
            </a:r>
            <a:endParaRPr b="1"/>
          </a:p>
          <a:p>
            <a:pPr lvl="2" marL="1302808" indent="-413808" defTabSz="1300480">
              <a:spcBef>
                <a:spcPts val="800"/>
              </a:spcBef>
              <a:buClr>
                <a:srgbClr val="9D002D"/>
              </a:buClr>
              <a:buSzPct val="100000"/>
              <a:buChar char="–"/>
              <a:defRPr sz="3400">
                <a:latin typeface="Arial"/>
                <a:ea typeface="Arial"/>
                <a:cs typeface="Arial"/>
                <a:sym typeface="Arial"/>
              </a:defRPr>
            </a:pPr>
            <a:r>
              <a:t>Consists of a beach that is exposed to the air at low </a:t>
            </a:r>
            <a:br/>
            <a:r>
              <a:t>tide but submerged at high tide</a:t>
            </a:r>
          </a:p>
        </p:txBody>
      </p:sp>
      <p:sp>
        <p:nvSpPr>
          <p:cNvPr id="250" name="Shape 2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a:r>
              <a:t>Case Studies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Marine Environments: The Oceans</a:t>
            </a:r>
          </a:p>
        </p:txBody>
      </p:sp>
      <p:sp>
        <p:nvSpPr>
          <p:cNvPr id="253" name="Shape 253"/>
          <p:cNvSpPr/>
          <p:nvPr>
            <p:ph type="body" idx="4294967295"/>
          </p:nvPr>
        </p:nvSpPr>
        <p:spPr>
          <a:xfrm>
            <a:off x="205457" y="1855893"/>
            <a:ext cx="12480997" cy="7613228"/>
          </a:xfrm>
          <a:prstGeom prst="rect">
            <a:avLst/>
          </a:prstGeom>
        </p:spPr>
        <p:txBody>
          <a:bodyPr lIns="0" tIns="0" rIns="0" bIns="0" anchor="t"/>
          <a:lstStyle/>
          <a:p>
            <a:pPr lvl="1" marL="831361" indent="-386861" defTabSz="1300480">
              <a:spcBef>
                <a:spcPts val="800"/>
              </a:spcBef>
              <a:buClr>
                <a:srgbClr val="000000"/>
              </a:buClr>
              <a:buSzPct val="100000"/>
              <a:buAutoNum type="arabicPeriod" startAt="2"/>
              <a:defRPr>
                <a:latin typeface="Arial"/>
                <a:ea typeface="Arial"/>
                <a:cs typeface="Arial"/>
                <a:sym typeface="Arial"/>
              </a:defRPr>
            </a:pPr>
            <a:endParaRPr sz="3400"/>
          </a:p>
          <a:p>
            <a:pPr lvl="1" marL="831361" indent="-386861" defTabSz="1300480">
              <a:spcBef>
                <a:spcPts val="800"/>
              </a:spcBef>
              <a:buClr>
                <a:srgbClr val="000000"/>
              </a:buClr>
              <a:buSzPct val="100000"/>
              <a:buAutoNum type="arabicPeriod" startAt="3"/>
              <a:defRPr>
                <a:latin typeface="Arial"/>
                <a:ea typeface="Arial"/>
                <a:cs typeface="Arial"/>
                <a:sym typeface="Arial"/>
              </a:defRPr>
            </a:pPr>
            <a:r>
              <a:t> </a:t>
            </a:r>
            <a:r>
              <a:rPr b="1"/>
              <a:t>Oceanic zone</a:t>
            </a:r>
            <a:endParaRPr b="1"/>
          </a:p>
          <a:p>
            <a:pPr lvl="2" marL="1292225" indent="-377825" defTabSz="1300480">
              <a:spcBef>
                <a:spcPts val="800"/>
              </a:spcBef>
              <a:buClr>
                <a:srgbClr val="9D002D"/>
              </a:buClr>
              <a:buSzPct val="100000"/>
              <a:buChar char="–"/>
              <a:defRPr sz="3400">
                <a:latin typeface="Arial"/>
                <a:ea typeface="Arial"/>
                <a:cs typeface="Arial"/>
                <a:sym typeface="Arial"/>
              </a:defRPr>
            </a:pPr>
            <a:r>
              <a:t>The </a:t>
            </a:r>
            <a:r>
              <a:t>“</a:t>
            </a:r>
            <a:r>
              <a:t>open ocean</a:t>
            </a:r>
            <a:r>
              <a:t>”</a:t>
            </a:r>
            <a:r>
              <a:t>—the deepwater region beyond </a:t>
            </a:r>
            <a:br/>
            <a:r>
              <a:t>the continental shelf</a:t>
            </a:r>
            <a:endParaRPr sz="3600"/>
          </a:p>
          <a:p>
            <a:pPr lvl="1" marL="831361" indent="-386861" defTabSz="1300480">
              <a:spcBef>
                <a:spcPts val="800"/>
              </a:spcBef>
              <a:buClr>
                <a:srgbClr val="000000"/>
              </a:buClr>
              <a:buSzPct val="100000"/>
              <a:buAutoNum type="arabicPeriod" startAt="3"/>
              <a:defRPr>
                <a:latin typeface="Arial"/>
                <a:ea typeface="Arial"/>
                <a:cs typeface="Arial"/>
                <a:sym typeface="Arial"/>
              </a:defRPr>
            </a:pPr>
            <a:r>
              <a:t> </a:t>
            </a:r>
            <a:r>
              <a:rPr b="1"/>
              <a:t>Benthic zone</a:t>
            </a:r>
            <a:endParaRPr b="1"/>
          </a:p>
          <a:p>
            <a:pPr lvl="2" marL="1292225" indent="-377825" defTabSz="1300480">
              <a:spcBef>
                <a:spcPts val="800"/>
              </a:spcBef>
              <a:buClr>
                <a:srgbClr val="9D002D"/>
              </a:buClr>
              <a:buSzPct val="100000"/>
              <a:buChar char="–"/>
              <a:defRPr sz="3400">
                <a:latin typeface="Arial"/>
                <a:ea typeface="Arial"/>
                <a:cs typeface="Arial"/>
                <a:sym typeface="Arial"/>
              </a:defRPr>
            </a:pPr>
            <a:r>
              <a:t>The bottom of the ocean</a:t>
            </a:r>
          </a:p>
        </p:txBody>
      </p:sp>
      <p:sp>
        <p:nvSpPr>
          <p:cNvPr id="254" name="Shape 2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56" name="Shape 25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Marine Environments: The Oceans</a:t>
            </a:r>
          </a:p>
        </p:txBody>
      </p:sp>
      <p:sp>
        <p:nvSpPr>
          <p:cNvPr id="257" name="Shape 257"/>
          <p:cNvSpPr/>
          <p:nvPr>
            <p:ph type="body" idx="4294967295"/>
          </p:nvPr>
        </p:nvSpPr>
        <p:spPr>
          <a:xfrm>
            <a:off x="205457" y="1855893"/>
            <a:ext cx="12480997" cy="7215859"/>
          </a:xfrm>
          <a:prstGeom prst="rect">
            <a:avLst/>
          </a:prstGeom>
        </p:spPr>
        <p:txBody>
          <a:bodyPr lIns="0" tIns="0" rIns="0" bIns="0" anchor="t"/>
          <a:lstStyle/>
          <a:p>
            <a:pPr lvl="1" marL="831361" indent="-386861" defTabSz="1300480">
              <a:spcBef>
                <a:spcPts val="800"/>
              </a:spcBef>
              <a:buClr>
                <a:srgbClr val="000000"/>
              </a:buClr>
              <a:buSzPct val="100000"/>
              <a:buAutoNum type="arabicPeriod" startAt="5"/>
              <a:defRPr>
                <a:latin typeface="Arial"/>
                <a:ea typeface="Arial"/>
                <a:cs typeface="Arial"/>
                <a:sym typeface="Arial"/>
              </a:defRPr>
            </a:pPr>
            <a:r>
              <a:t> </a:t>
            </a:r>
            <a:r>
              <a:rPr b="1"/>
              <a:t>Photic zone</a:t>
            </a:r>
            <a:endParaRPr b="1"/>
          </a:p>
          <a:p>
            <a:pPr lvl="2" marL="1292225" indent="-377825" defTabSz="1300480">
              <a:spcBef>
                <a:spcPts val="800"/>
              </a:spcBef>
              <a:buClr>
                <a:srgbClr val="9D002D"/>
              </a:buClr>
              <a:buSzPct val="100000"/>
              <a:buChar char="–"/>
              <a:defRPr sz="3400">
                <a:latin typeface="Arial"/>
                <a:ea typeface="Arial"/>
                <a:cs typeface="Arial"/>
                <a:sym typeface="Arial"/>
              </a:defRPr>
            </a:pPr>
            <a:r>
              <a:t>The intertidal and sunlit regions of the neritic, </a:t>
            </a:r>
            <a:br/>
            <a:r>
              <a:t>oceanic, and benthic zones</a:t>
            </a:r>
            <a:endParaRPr sz="3600"/>
          </a:p>
          <a:p>
            <a:pPr lvl="1" marL="831361" indent="-386861" defTabSz="1300480">
              <a:spcBef>
                <a:spcPts val="800"/>
              </a:spcBef>
              <a:buClr>
                <a:srgbClr val="000000"/>
              </a:buClr>
              <a:buSzPct val="100000"/>
              <a:buAutoNum type="arabicPeriod" startAt="6"/>
              <a:defRPr>
                <a:latin typeface="Arial"/>
                <a:ea typeface="Arial"/>
                <a:cs typeface="Arial"/>
                <a:sym typeface="Arial"/>
              </a:defRPr>
            </a:pPr>
            <a:r>
              <a:t> </a:t>
            </a:r>
            <a:r>
              <a:rPr b="1"/>
              <a:t>Aphotic zone</a:t>
            </a:r>
            <a:endParaRPr b="1"/>
          </a:p>
          <a:p>
            <a:pPr lvl="2" marL="1292225" indent="-377825" defTabSz="1300480">
              <a:spcBef>
                <a:spcPts val="800"/>
              </a:spcBef>
              <a:buClr>
                <a:srgbClr val="9D002D"/>
              </a:buClr>
              <a:buSzPct val="100000"/>
              <a:buChar char="–"/>
              <a:defRPr sz="3400">
                <a:latin typeface="Arial"/>
                <a:ea typeface="Arial"/>
                <a:cs typeface="Arial"/>
                <a:sym typeface="Arial"/>
              </a:defRPr>
            </a:pPr>
            <a:r>
              <a:t>Areas that do not receive sunlight</a:t>
            </a:r>
          </a:p>
        </p:txBody>
      </p:sp>
      <p:sp>
        <p:nvSpPr>
          <p:cNvPr id="258" name="Shape 25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52_22_ocean_zones_U.jpg"/>
          <p:cNvPicPr>
            <a:picLocks noChangeAspect="1"/>
          </p:cNvPicPr>
          <p:nvPr/>
        </p:nvPicPr>
        <p:blipFill>
          <a:blip r:embed="rId3">
            <a:extLst/>
          </a:blip>
          <a:srcRect l="0" t="0" r="0" b="5030"/>
          <a:stretch>
            <a:fillRect/>
          </a:stretch>
        </p:blipFill>
        <p:spPr>
          <a:xfrm>
            <a:off x="422204" y="2183271"/>
            <a:ext cx="12158134" cy="5113867"/>
          </a:xfrm>
          <a:prstGeom prst="rect">
            <a:avLst/>
          </a:prstGeom>
          <a:ln w="12700">
            <a:miter lim="400000"/>
          </a:ln>
        </p:spPr>
      </p:pic>
      <p:sp>
        <p:nvSpPr>
          <p:cNvPr id="261" name="Shape 261"/>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52.22</a:t>
            </a:r>
          </a:p>
        </p:txBody>
      </p:sp>
      <p:sp>
        <p:nvSpPr>
          <p:cNvPr id="262" name="Shape 262"/>
          <p:cNvSpPr/>
          <p:nvPr/>
        </p:nvSpPr>
        <p:spPr>
          <a:xfrm rot="276693">
            <a:off x="8585581" y="2716240"/>
            <a:ext cx="902210" cy="50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1800">
                <a:latin typeface="Arial"/>
                <a:ea typeface="Arial"/>
                <a:cs typeface="Arial"/>
                <a:sym typeface="Arial"/>
              </a:defRPr>
            </a:pPr>
            <a:r>
              <a:t>Oceanic</a:t>
            </a:r>
            <a:br/>
            <a:r>
              <a:t>zone</a:t>
            </a:r>
          </a:p>
        </p:txBody>
      </p:sp>
      <p:sp>
        <p:nvSpPr>
          <p:cNvPr id="263" name="Shape 263"/>
          <p:cNvSpPr/>
          <p:nvPr/>
        </p:nvSpPr>
        <p:spPr>
          <a:xfrm rot="2386461">
            <a:off x="5378764" y="5189699"/>
            <a:ext cx="143520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800">
                <a:latin typeface="Arial"/>
                <a:ea typeface="Arial"/>
                <a:cs typeface="Arial"/>
                <a:sym typeface="Arial"/>
              </a:defRPr>
            </a:lvl1pPr>
          </a:lstStyle>
          <a:p>
            <a:pPr/>
            <a:r>
              <a:t>Benthic zone</a:t>
            </a:r>
          </a:p>
        </p:txBody>
      </p:sp>
      <p:sp>
        <p:nvSpPr>
          <p:cNvPr id="264" name="Shape 264"/>
          <p:cNvSpPr/>
          <p:nvPr/>
        </p:nvSpPr>
        <p:spPr>
          <a:xfrm>
            <a:off x="11599321" y="3571804"/>
            <a:ext cx="71122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Photic</a:t>
            </a:r>
            <a:br/>
            <a:r>
              <a:t>zone</a:t>
            </a:r>
          </a:p>
        </p:txBody>
      </p:sp>
      <p:sp>
        <p:nvSpPr>
          <p:cNvPr id="265" name="Shape 265"/>
          <p:cNvSpPr/>
          <p:nvPr/>
        </p:nvSpPr>
        <p:spPr>
          <a:xfrm>
            <a:off x="11597702" y="4894862"/>
            <a:ext cx="863477"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b="1" sz="1800">
                <a:latin typeface="Arial"/>
                <a:ea typeface="Arial"/>
                <a:cs typeface="Arial"/>
                <a:sym typeface="Arial"/>
              </a:defRPr>
            </a:pPr>
            <a:r>
              <a:t>Aphotic</a:t>
            </a:r>
            <a:br/>
            <a:r>
              <a:t>zone</a:t>
            </a:r>
          </a:p>
        </p:txBody>
      </p:sp>
      <p:sp>
        <p:nvSpPr>
          <p:cNvPr id="266" name="Shape 266"/>
          <p:cNvSpPr/>
          <p:nvPr/>
        </p:nvSpPr>
        <p:spPr>
          <a:xfrm>
            <a:off x="566472" y="3113475"/>
            <a:ext cx="99139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defRPr b="1" sz="1800">
                <a:latin typeface="Arial"/>
                <a:ea typeface="Arial"/>
                <a:cs typeface="Arial"/>
                <a:sym typeface="Arial"/>
              </a:defRPr>
            </a:pPr>
            <a:r>
              <a:t>Sea level</a:t>
            </a:r>
            <a:br/>
            <a:r>
              <a:t>200 m</a:t>
            </a:r>
          </a:p>
        </p:txBody>
      </p:sp>
      <p:sp>
        <p:nvSpPr>
          <p:cNvPr id="267" name="Shape 267"/>
          <p:cNvSpPr/>
          <p:nvPr/>
        </p:nvSpPr>
        <p:spPr>
          <a:xfrm>
            <a:off x="2801902" y="4596835"/>
            <a:ext cx="126988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800">
                <a:solidFill>
                  <a:srgbClr val="808080"/>
                </a:solidFill>
                <a:latin typeface="Arial"/>
                <a:ea typeface="Arial"/>
                <a:cs typeface="Arial"/>
                <a:sym typeface="Arial"/>
              </a:defRPr>
            </a:pPr>
            <a:r>
              <a:t>Continental</a:t>
            </a:r>
            <a:br/>
            <a:r>
              <a:t>shelf</a:t>
            </a:r>
          </a:p>
        </p:txBody>
      </p:sp>
      <p:sp>
        <p:nvSpPr>
          <p:cNvPr id="268" name="Shape 268"/>
          <p:cNvSpPr/>
          <p:nvPr/>
        </p:nvSpPr>
        <p:spPr>
          <a:xfrm>
            <a:off x="4287519" y="4623928"/>
            <a:ext cx="1" cy="51703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69" name="Shape 269"/>
          <p:cNvSpPr/>
          <p:nvPr/>
        </p:nvSpPr>
        <p:spPr>
          <a:xfrm rot="276693">
            <a:off x="4271454" y="2242106"/>
            <a:ext cx="978001" cy="500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1800">
                <a:latin typeface="Arial"/>
                <a:ea typeface="Arial"/>
                <a:cs typeface="Arial"/>
                <a:sym typeface="Arial"/>
              </a:defRPr>
            </a:pPr>
            <a:r>
              <a:t>Intertidal</a:t>
            </a:r>
            <a:br/>
            <a:r>
              <a:t>zone</a:t>
            </a:r>
          </a:p>
        </p:txBody>
      </p:sp>
      <p:sp>
        <p:nvSpPr>
          <p:cNvPr id="270" name="Shape 270"/>
          <p:cNvSpPr/>
          <p:nvPr/>
        </p:nvSpPr>
        <p:spPr>
          <a:xfrm rot="276693">
            <a:off x="5493390" y="2388862"/>
            <a:ext cx="724174" cy="50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1800">
                <a:latin typeface="Arial"/>
                <a:ea typeface="Arial"/>
                <a:cs typeface="Arial"/>
                <a:sym typeface="Arial"/>
              </a:defRPr>
            </a:pPr>
            <a:r>
              <a:t>Neritic</a:t>
            </a:r>
            <a:br/>
            <a:r>
              <a:t>zone</a:t>
            </a:r>
          </a:p>
        </p:txBody>
      </p:sp>
      <p:sp>
        <p:nvSpPr>
          <p:cNvPr id="271" name="Shape 271"/>
          <p:cNvSpPr/>
          <p:nvPr/>
        </p:nvSpPr>
        <p:spPr>
          <a:xfrm rot="5848973">
            <a:off x="4311592" y="4215183"/>
            <a:ext cx="785736" cy="705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099" y="0"/>
                  <a:pt x="17436" y="8336"/>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272" name="Shape 272"/>
          <p:cNvSpPr/>
          <p:nvPr/>
        </p:nvSpPr>
        <p:spPr>
          <a:xfrm>
            <a:off x="4944533" y="2862862"/>
            <a:ext cx="1846863" cy="198685"/>
          </a:xfrm>
          <a:prstGeom prst="line">
            <a:avLst/>
          </a:prstGeom>
          <a:ln w="25400">
            <a:solidFill>
              <a:srgbClr val="000000"/>
            </a:solidFill>
            <a:headEnd type="triangle"/>
            <a:tailEnd type="triangle"/>
          </a:ln>
        </p:spPr>
        <p:txBody>
          <a:bodyPr lIns="65023" tIns="65023" rIns="65023" bIns="65023"/>
          <a:lstStyle/>
          <a:p>
            <a:pPr algn="l" defTabSz="1300480">
              <a:defRPr sz="3400">
                <a:latin typeface="Arial"/>
                <a:ea typeface="Arial"/>
                <a:cs typeface="Arial"/>
                <a:sym typeface="Arial"/>
              </a:defRPr>
            </a:pPr>
          </a:p>
        </p:txBody>
      </p:sp>
      <p:sp>
        <p:nvSpPr>
          <p:cNvPr id="273" name="Shape 273"/>
          <p:cNvSpPr/>
          <p:nvPr/>
        </p:nvSpPr>
        <p:spPr>
          <a:xfrm>
            <a:off x="6809457" y="3061546"/>
            <a:ext cx="4269459" cy="469619"/>
          </a:xfrm>
          <a:prstGeom prst="line">
            <a:avLst/>
          </a:prstGeom>
          <a:ln w="25400">
            <a:solidFill>
              <a:srgbClr val="000000"/>
            </a:solidFill>
            <a:headEnd type="triangle"/>
            <a:tailEnd type="triangle"/>
          </a:ln>
        </p:spPr>
        <p:txBody>
          <a:bodyPr lIns="65023" tIns="65023" rIns="65023" bIns="65023"/>
          <a:lstStyle/>
          <a:p>
            <a:pPr algn="l" defTabSz="1300480">
              <a:defRPr sz="3400">
                <a:latin typeface="Arial"/>
                <a:ea typeface="Arial"/>
                <a:cs typeface="Arial"/>
                <a:sym typeface="Arial"/>
              </a:defRPr>
            </a:pPr>
          </a:p>
        </p:txBody>
      </p:sp>
      <p:sp>
        <p:nvSpPr>
          <p:cNvPr id="274" name="Shape 274"/>
          <p:cNvSpPr/>
          <p:nvPr/>
        </p:nvSpPr>
        <p:spPr>
          <a:xfrm>
            <a:off x="4479431" y="2808675"/>
            <a:ext cx="456072" cy="54188"/>
          </a:xfrm>
          <a:prstGeom prst="line">
            <a:avLst/>
          </a:prstGeom>
          <a:ln w="25400">
            <a:solidFill>
              <a:srgbClr val="000000"/>
            </a:solidFill>
            <a:headEnd type="triangle"/>
            <a:tailEnd type="triangle"/>
          </a:ln>
        </p:spPr>
        <p:txBody>
          <a:bodyPr lIns="65023" tIns="65023" rIns="65023" bIns="65023"/>
          <a:lstStyle/>
          <a:p>
            <a:pPr algn="l" defTabSz="1300480">
              <a:defRPr sz="3400">
                <a:latin typeface="Arial"/>
                <a:ea typeface="Arial"/>
                <a:cs typeface="Arial"/>
                <a:sym typeface="Arial"/>
              </a:defRPr>
            </a:pPr>
          </a:p>
        </p:txBody>
      </p:sp>
      <p:sp>
        <p:nvSpPr>
          <p:cNvPr id="275" name="Shape 275"/>
          <p:cNvSpPr/>
          <p:nvPr/>
        </p:nvSpPr>
        <p:spPr>
          <a:xfrm>
            <a:off x="11451448" y="3558257"/>
            <a:ext cx="1" cy="447041"/>
          </a:xfrm>
          <a:prstGeom prst="line">
            <a:avLst/>
          </a:prstGeom>
          <a:ln w="25400">
            <a:solidFill>
              <a:srgbClr val="000000"/>
            </a:solidFill>
            <a:headEnd type="triangle"/>
            <a:tailEnd type="triangle"/>
          </a:ln>
        </p:spPr>
        <p:txBody>
          <a:bodyPr lIns="65023" tIns="65023" rIns="65023" bIns="65023"/>
          <a:lstStyle/>
          <a:p>
            <a:pPr algn="l" defTabSz="1300480">
              <a:defRPr sz="3400">
                <a:latin typeface="Arial"/>
                <a:ea typeface="Arial"/>
                <a:cs typeface="Arial"/>
                <a:sym typeface="Arial"/>
              </a:defRPr>
            </a:pPr>
          </a:p>
        </p:txBody>
      </p:sp>
      <p:sp>
        <p:nvSpPr>
          <p:cNvPr id="276" name="Shape 276"/>
          <p:cNvSpPr/>
          <p:nvPr/>
        </p:nvSpPr>
        <p:spPr>
          <a:xfrm>
            <a:off x="11460480" y="4091093"/>
            <a:ext cx="1" cy="2348090"/>
          </a:xfrm>
          <a:prstGeom prst="line">
            <a:avLst/>
          </a:prstGeom>
          <a:ln w="25400">
            <a:solidFill>
              <a:srgbClr val="000000"/>
            </a:solidFill>
            <a:headEnd type="triangle"/>
            <a:tailEnd type="triangle"/>
          </a:ln>
        </p:spPr>
        <p:txBody>
          <a:bodyPr lIns="65023" tIns="65023" rIns="65023" bIns="65023"/>
          <a:lstStyle/>
          <a:p>
            <a:pPr algn="l" defTabSz="1300480">
              <a:defRPr sz="3400">
                <a:latin typeface="Arial"/>
                <a:ea typeface="Arial"/>
                <a:cs typeface="Arial"/>
                <a:sym typeface="Arial"/>
              </a:defRPr>
            </a:pPr>
          </a:p>
        </p:txBody>
      </p:sp>
      <p:pic>
        <p:nvPicPr>
          <p:cNvPr id="277" name="52_22_curved_arrow.png"/>
          <p:cNvPicPr>
            <a:picLocks noChangeAspect="1"/>
          </p:cNvPicPr>
          <p:nvPr/>
        </p:nvPicPr>
        <p:blipFill>
          <a:blip r:embed="rId4">
            <a:extLst/>
          </a:blip>
          <a:stretch>
            <a:fillRect/>
          </a:stretch>
        </p:blipFill>
        <p:spPr>
          <a:xfrm>
            <a:off x="2928337" y="3508586"/>
            <a:ext cx="6604001" cy="3637281"/>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Marine Environments: The Oceans</a:t>
            </a:r>
          </a:p>
        </p:txBody>
      </p:sp>
      <p:sp>
        <p:nvSpPr>
          <p:cNvPr id="282" name="Shape 282"/>
          <p:cNvSpPr/>
          <p:nvPr>
            <p:ph type="body" idx="4294967295"/>
          </p:nvPr>
        </p:nvSpPr>
        <p:spPr>
          <a:xfrm>
            <a:off x="205457" y="1819768"/>
            <a:ext cx="12480997"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movement in the ocean is dominated by different processes at different depths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Each zone in the ocean is populated by distinct species that are adapted to the physical conditions present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intertidal and neritic zones are the most productive</a:t>
            </a:r>
          </a:p>
          <a:p>
            <a:pPr lvl="1" marL="831361" indent="-386861" defTabSz="1300480">
              <a:spcBef>
                <a:spcPts val="800"/>
              </a:spcBef>
              <a:buClr>
                <a:srgbClr val="9D002D"/>
              </a:buClr>
              <a:buSzPct val="100000"/>
              <a:buChar char="–"/>
              <a:defRPr>
                <a:latin typeface="Arial"/>
                <a:ea typeface="Arial"/>
                <a:cs typeface="Arial"/>
                <a:sym typeface="Arial"/>
              </a:defRPr>
            </a:pPr>
            <a:r>
              <a:t>The neritic zone includes </a:t>
            </a:r>
            <a:r>
              <a:rPr b="1"/>
              <a:t>coral reefs</a:t>
            </a:r>
            <a:r>
              <a:t>, which are among the most productive environments on Earth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photic and aphotic zones are not as productive</a:t>
            </a:r>
          </a:p>
        </p:txBody>
      </p:sp>
      <p:sp>
        <p:nvSpPr>
          <p:cNvPr id="283" name="Shape 28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lvl1pPr marL="444500" indent="-444500" algn="l">
              <a:spcBef>
                <a:spcPts val="4200"/>
              </a:spcBef>
              <a:buSzPct val="75000"/>
              <a:buChar char="•"/>
              <a:defRPr sz="3600"/>
            </a:lvl1pPr>
          </a:lstStyle>
          <a:p>
            <a:pPr/>
            <a:r>
              <a:t>Estuaries - Intertidal Coastal Environments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pasted-image.jpg"/>
          <p:cNvPicPr>
            <a:picLocks noChangeAspect="1"/>
          </p:cNvPicPr>
          <p:nvPr>
            <p:ph type="pic" idx="13"/>
          </p:nvPr>
        </p:nvPicPr>
        <p:blipFill>
          <a:blip r:embed="rId2">
            <a:extLst/>
          </a:blip>
          <a:srcRect l="16694" t="0" r="16694" b="0"/>
          <a:stretch>
            <a:fillRect/>
          </a:stretch>
        </p:blipFill>
        <p:spPr>
          <a:prstGeom prst="rect">
            <a:avLst/>
          </a:prstGeom>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9" name="pasted-image.jpg"/>
          <p:cNvPicPr>
            <a:picLocks noChangeAspect="1"/>
          </p:cNvPicPr>
          <p:nvPr>
            <p:ph type="pic" idx="13"/>
          </p:nvPr>
        </p:nvPicPr>
        <p:blipFill>
          <a:blip r:embed="rId2">
            <a:extLst/>
          </a:blip>
          <a:srcRect l="1266" t="0" r="1266" b="0"/>
          <a:stretch>
            <a:fillRect/>
          </a:stretch>
        </p:blipFill>
        <p:spPr>
          <a:prstGeom prst="rect">
            <a:avLst/>
          </a:prstGeom>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1" name="pasted-image.jpg"/>
          <p:cNvPicPr>
            <a:picLocks noChangeAspect="1"/>
          </p:cNvPicPr>
          <p:nvPr>
            <p:ph type="pic" idx="13"/>
          </p:nvPr>
        </p:nvPicPr>
        <p:blipFill>
          <a:blip r:embed="rId2">
            <a:extLst/>
          </a:blip>
          <a:srcRect l="17979" t="0" r="17979" b="0"/>
          <a:stretch>
            <a:fillRect/>
          </a:stretch>
        </p:blipFill>
        <p:spPr>
          <a:prstGeom prst="rect">
            <a:avLst/>
          </a:prstGeom>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3" name="pasted-image.jpg"/>
          <p:cNvPicPr>
            <a:picLocks noChangeAspect="1"/>
          </p:cNvPicPr>
          <p:nvPr>
            <p:ph type="pic" idx="13"/>
          </p:nvPr>
        </p:nvPicPr>
        <p:blipFill>
          <a:blip r:embed="rId2">
            <a:extLst/>
          </a:blip>
          <a:srcRect l="0" t="9932" r="0" b="9932"/>
          <a:stretch>
            <a:fillRect/>
          </a:stretch>
        </p:blipFill>
        <p:spPr>
          <a:prstGeom prst="rect">
            <a:avLst/>
          </a:prstGeom>
        </p:spPr>
      </p:pic>
      <p:pic>
        <p:nvPicPr>
          <p:cNvPr id="294" name="pasted-image.jpg"/>
          <p:cNvPicPr>
            <a:picLocks noChangeAspect="1"/>
          </p:cNvPicPr>
          <p:nvPr>
            <p:ph type="pic" idx="14"/>
          </p:nvPr>
        </p:nvPicPr>
        <p:blipFill>
          <a:blip r:embed="rId3">
            <a:extLst/>
          </a:blip>
          <a:srcRect l="0" t="9853" r="0" b="9853"/>
          <a:stretch>
            <a:fillRect/>
          </a:stretch>
        </p:blipFill>
        <p:spPr>
          <a:prstGeom prst="rect">
            <a:avLst/>
          </a:prstGeom>
        </p:spPr>
      </p:pic>
      <p:pic>
        <p:nvPicPr>
          <p:cNvPr id="295" name="pasted-image.jpg"/>
          <p:cNvPicPr>
            <a:picLocks noChangeAspect="1"/>
          </p:cNvPicPr>
          <p:nvPr>
            <p:ph type="pic" idx="15"/>
          </p:nvPr>
        </p:nvPicPr>
        <p:blipFill>
          <a:blip r:embed="rId4">
            <a:extLst/>
          </a:blip>
          <a:srcRect l="10759" t="0" r="10759" b="0"/>
          <a:stretch>
            <a:fillRect/>
          </a:stretch>
        </p:blipFill>
        <p:spPr>
          <a:prstGeom prst="rect">
            <a:avLst/>
          </a:prstGeom>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7"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Going into different</a:t>
            </a:r>
            <a:br/>
            <a:r>
              <a:t>environments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p>
            <a:pPr/>
          </a:p>
        </p:txBody>
      </p:sp>
      <p:sp>
        <p:nvSpPr>
          <p:cNvPr id="300" name="Shape 300"/>
          <p:cNvSpPr/>
          <p:nvPr>
            <p:ph type="body" idx="1"/>
          </p:nvPr>
        </p:nvSpPr>
        <p:spPr>
          <a:prstGeom prst="rect">
            <a:avLst/>
          </a:prstGeom>
        </p:spPr>
        <p:txBody>
          <a:bodyPr/>
          <a:lstStyle/>
          <a:p>
            <a:pPr/>
          </a:p>
        </p:txBody>
      </p:sp>
      <p:pic>
        <p:nvPicPr>
          <p:cNvPr id="301" name="pasted-image.jpg"/>
          <p:cNvPicPr>
            <a:picLocks noChangeAspect="1"/>
          </p:cNvPicPr>
          <p:nvPr/>
        </p:nvPicPr>
        <p:blipFill>
          <a:blip r:embed="rId2">
            <a:extLst/>
          </a:blip>
          <a:stretch>
            <a:fillRect/>
          </a:stretch>
        </p:blipFill>
        <p:spPr>
          <a:xfrm>
            <a:off x="190500" y="1177435"/>
            <a:ext cx="13004800" cy="7817830"/>
          </a:xfrm>
          <a:prstGeom prst="rect">
            <a:avLst/>
          </a:prstGeom>
          <a:ln w="12700">
            <a:miter lim="400000"/>
          </a:ln>
        </p:spPr>
      </p:pic>
      <p:sp>
        <p:nvSpPr>
          <p:cNvPr id="302" name="Shape 302"/>
          <p:cNvSpPr/>
          <p:nvPr/>
        </p:nvSpPr>
        <p:spPr>
          <a:xfrm>
            <a:off x="1849780" y="9105900"/>
            <a:ext cx="9686240"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http://oceanservice.noaa.gov/hazards/hypoxia/</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prstGeom prst="rect">
            <a:avLst/>
          </a:prstGeom>
        </p:spPr>
        <p:txBody>
          <a:bodyPr/>
          <a:lstStyle/>
          <a:p>
            <a:pPr/>
          </a:p>
        </p:txBody>
      </p:sp>
      <p:sp>
        <p:nvSpPr>
          <p:cNvPr id="305" name="Shape 305"/>
          <p:cNvSpPr/>
          <p:nvPr>
            <p:ph type="body" idx="1"/>
          </p:nvPr>
        </p:nvSpPr>
        <p:spPr>
          <a:prstGeom prst="rect">
            <a:avLst/>
          </a:prstGeom>
        </p:spPr>
        <p:txBody>
          <a:bodyPr/>
          <a:lstStyle/>
          <a:p>
            <a:pPr/>
          </a:p>
        </p:txBody>
      </p:sp>
      <p:pic>
        <p:nvPicPr>
          <p:cNvPr id="306" name="past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p>
        </p:txBody>
      </p:sp>
      <p:sp>
        <p:nvSpPr>
          <p:cNvPr id="309" name="Shape 309"/>
          <p:cNvSpPr/>
          <p:nvPr>
            <p:ph type="body" idx="1"/>
          </p:nvPr>
        </p:nvSpPr>
        <p:spPr>
          <a:prstGeom prst="rect">
            <a:avLst/>
          </a:prstGeom>
        </p:spPr>
        <p:txBody>
          <a:bodyPr/>
          <a:lstStyle/>
          <a:p>
            <a:pPr/>
          </a:p>
        </p:txBody>
      </p:sp>
      <p:pic>
        <p:nvPicPr>
          <p:cNvPr id="310" name="past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pPr/>
          </a:p>
        </p:txBody>
      </p:sp>
      <p:sp>
        <p:nvSpPr>
          <p:cNvPr id="313" name="Shape 313"/>
          <p:cNvSpPr/>
          <p:nvPr>
            <p:ph type="body" idx="1"/>
          </p:nvPr>
        </p:nvSpPr>
        <p:spPr>
          <a:prstGeom prst="rect">
            <a:avLst/>
          </a:prstGeom>
        </p:spPr>
        <p:txBody>
          <a:bodyPr/>
          <a:lstStyle/>
          <a:p>
            <a:pPr/>
          </a:p>
        </p:txBody>
      </p:sp>
      <p:pic>
        <p:nvPicPr>
          <p:cNvPr id="314" name="past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prstGeom prst="rect">
            <a:avLst/>
          </a:prstGeom>
        </p:spPr>
        <p:txBody>
          <a:bodyPr/>
          <a:lstStyle/>
          <a:p>
            <a:pPr/>
          </a:p>
        </p:txBody>
      </p:sp>
      <p:sp>
        <p:nvSpPr>
          <p:cNvPr id="317" name="Shape 317"/>
          <p:cNvSpPr/>
          <p:nvPr>
            <p:ph type="body" idx="1"/>
          </p:nvPr>
        </p:nvSpPr>
        <p:spPr>
          <a:prstGeom prst="rect">
            <a:avLst/>
          </a:prstGeom>
        </p:spPr>
        <p:txBody>
          <a:bodyPr/>
          <a:lstStyle/>
          <a:p>
            <a:pPr/>
          </a:p>
        </p:txBody>
      </p:sp>
      <p:pic>
        <p:nvPicPr>
          <p:cNvPr id="318" name="past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a:p>
        </p:txBody>
      </p:sp>
      <p:sp>
        <p:nvSpPr>
          <p:cNvPr id="321" name="Shape 321"/>
          <p:cNvSpPr/>
          <p:nvPr>
            <p:ph type="body" idx="1"/>
          </p:nvPr>
        </p:nvSpPr>
        <p:spPr>
          <a:prstGeom prst="rect">
            <a:avLst/>
          </a:prstGeom>
        </p:spPr>
        <p:txBody>
          <a:bodyPr/>
          <a:lstStyle/>
          <a:p>
            <a:pPr/>
          </a:p>
        </p:txBody>
      </p:sp>
      <p:pic>
        <p:nvPicPr>
          <p:cNvPr id="322" name="pasted-image.pdf"/>
          <p:cNvPicPr>
            <a:picLocks noChangeAspect="1"/>
          </p:cNvPicPr>
          <p:nvPr/>
        </p:nvPicPr>
        <p:blipFill>
          <a:blip r:embed="rId2">
            <a:extLst/>
          </a:blip>
          <a:stretch>
            <a:fillRect/>
          </a:stretch>
        </p:blipFill>
        <p:spPr>
          <a:xfrm>
            <a:off x="16933" y="8466"/>
            <a:ext cx="12970934" cy="9728201"/>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4"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6"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0"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Environments</a:t>
            </a:r>
          </a:p>
        </p:txBody>
      </p:sp>
      <p:sp>
        <p:nvSpPr>
          <p:cNvPr id="173" name="Shape 173"/>
          <p:cNvSpPr/>
          <p:nvPr>
            <p:ph type="body" idx="1"/>
          </p:nvPr>
        </p:nvSpPr>
        <p:spPr>
          <a:prstGeom prst="rect">
            <a:avLst/>
          </a:prstGeom>
        </p:spPr>
        <p:txBody>
          <a:bodyPr/>
          <a:lstStyle/>
          <a:p>
            <a:pPr/>
            <a:r>
              <a:t>Estuaries - Intertidal Coastal Environments</a:t>
            </a:r>
          </a:p>
          <a:p>
            <a:pPr/>
            <a:r>
              <a:t>Open Ocean</a:t>
            </a:r>
          </a:p>
          <a:p>
            <a:pPr/>
            <a:r>
              <a:t>Deep Ocean</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p>
            <a:pPr/>
          </a:p>
        </p:txBody>
      </p:sp>
      <p:sp>
        <p:nvSpPr>
          <p:cNvPr id="333" name="Shape 333"/>
          <p:cNvSpPr/>
          <p:nvPr>
            <p:ph type="body" idx="1"/>
          </p:nvPr>
        </p:nvSpPr>
        <p:spPr>
          <a:prstGeom prst="rect">
            <a:avLst/>
          </a:prstGeom>
        </p:spPr>
        <p:txBody>
          <a:bodyPr/>
          <a:lstStyle/>
          <a:p>
            <a:pPr/>
          </a:p>
        </p:txBody>
      </p:sp>
      <p:pic>
        <p:nvPicPr>
          <p:cNvPr id="334" name="pasted-image.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8"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0"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4"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6"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2"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Quick Ecology Review</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4"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6"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8" name="pasted-image.pdf"/>
          <p:cNvPicPr>
            <a:picLocks noChangeAspect="1"/>
          </p:cNvPicPr>
          <p:nvPr>
            <p:ph type="pic" idx="13"/>
          </p:nvPr>
        </p:nvPicPr>
        <p:blipFill>
          <a:blip r:embed="rId2">
            <a:extLst/>
          </a:blip>
          <a:srcRect l="0" t="0" r="0" b="0"/>
          <a:stretch>
            <a:fillRect/>
          </a:stretch>
        </p:blipFill>
        <p:spPr>
          <a:prstGeom prst="rect">
            <a:avLst/>
          </a:prstGeom>
        </p:spPr>
      </p:pic>
      <p:pic>
        <p:nvPicPr>
          <p:cNvPr id="359" name="pasted-image.jpg"/>
          <p:cNvPicPr>
            <a:picLocks noChangeAspect="1"/>
          </p:cNvPicPr>
          <p:nvPr/>
        </p:nvPicPr>
        <p:blipFill>
          <a:blip r:embed="rId3">
            <a:extLst/>
          </a:blip>
          <a:stretch>
            <a:fillRect/>
          </a:stretch>
        </p:blipFill>
        <p:spPr>
          <a:xfrm>
            <a:off x="3812116" y="391583"/>
            <a:ext cx="9218397" cy="3650429"/>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3"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5"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7" name="pasted-image.pdf"/>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nvSpPr>
        <p:spPr>
          <a:xfrm>
            <a:off x="5865063" y="4552950"/>
            <a:ext cx="1274674"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Video</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nvSpPr>
        <p:spPr>
          <a:xfrm>
            <a:off x="650239" y="-1"/>
            <a:ext cx="11704322" cy="23873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r>
              <a:t>The Ocean is a sink for atmospheric CO</a:t>
            </a:r>
            <a:r>
              <a:rPr baseline="-19500"/>
              <a:t>2</a:t>
            </a:r>
          </a:p>
        </p:txBody>
      </p:sp>
      <p:sp>
        <p:nvSpPr>
          <p:cNvPr id="373" name="Shape 373"/>
          <p:cNvSpPr/>
          <p:nvPr/>
        </p:nvSpPr>
        <p:spPr>
          <a:xfrm>
            <a:off x="650239" y="2275840"/>
            <a:ext cx="11704322" cy="196992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The surface ocean absorbs atmospheric CO</a:t>
            </a:r>
            <a:r>
              <a:rPr baseline="-19411"/>
              <a:t>2</a:t>
            </a: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The efficiency of the oceanic sink for CO</a:t>
            </a:r>
            <a:r>
              <a:rPr baseline="-19411"/>
              <a:t>2</a:t>
            </a:r>
            <a:r>
              <a:t> will decrease as atmospheric CO</a:t>
            </a:r>
            <a:r>
              <a:rPr baseline="-19411"/>
              <a:t>2</a:t>
            </a:r>
            <a:r>
              <a:t> increases</a:t>
            </a:r>
          </a:p>
        </p:txBody>
      </p:sp>
      <p:pic>
        <p:nvPicPr>
          <p:cNvPr id="374" name="image5.jpg" descr="IMG_0111.JPG"/>
          <p:cNvPicPr>
            <a:picLocks noChangeAspect="1"/>
          </p:cNvPicPr>
          <p:nvPr/>
        </p:nvPicPr>
        <p:blipFill>
          <a:blip r:embed="rId3">
            <a:extLst/>
          </a:blip>
          <a:stretch>
            <a:fillRect/>
          </a:stretch>
        </p:blipFill>
        <p:spPr>
          <a:xfrm>
            <a:off x="2786740" y="4236020"/>
            <a:ext cx="7310901" cy="5483175"/>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Aquatic Biomes</a:t>
            </a:r>
          </a:p>
        </p:txBody>
      </p:sp>
      <p:sp>
        <p:nvSpPr>
          <p:cNvPr id="178" name="Shape 17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organism’s</a:t>
            </a:r>
            <a:r>
              <a:t> environment has both physical and biological components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abiotic components include temperature, precipitation, wind, and sunlight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biotic</a:t>
            </a:r>
            <a:r>
              <a:t> (living) components consist of other members of the organism’s</a:t>
            </a:r>
            <a:r>
              <a:t> own species, as well as individuals of other species</a:t>
            </a:r>
          </a:p>
        </p:txBody>
      </p:sp>
      <p:sp>
        <p:nvSpPr>
          <p:cNvPr id="179" name="Shape 17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p>
            <a:pPr/>
            <a:r>
              <a:t>Projected Changes in pCO</a:t>
            </a:r>
            <a:r>
              <a:rPr baseline="-19500"/>
              <a:t>2</a:t>
            </a:r>
          </a:p>
        </p:txBody>
      </p:sp>
      <p:pic>
        <p:nvPicPr>
          <p:cNvPr id="379" name="image6.pdf" descr="CO2estimates.pdf"/>
          <p:cNvPicPr>
            <a:picLocks noChangeAspect="1"/>
          </p:cNvPicPr>
          <p:nvPr/>
        </p:nvPicPr>
        <p:blipFill>
          <a:blip r:embed="rId3">
            <a:extLst/>
          </a:blip>
          <a:srcRect l="10179" t="11368" r="11307" b="34614"/>
          <a:stretch>
            <a:fillRect/>
          </a:stretch>
        </p:blipFill>
        <p:spPr>
          <a:xfrm>
            <a:off x="6473029" y="3221795"/>
            <a:ext cx="6204393" cy="5524254"/>
          </a:xfrm>
          <a:prstGeom prst="rect">
            <a:avLst/>
          </a:prstGeom>
          <a:ln w="12700">
            <a:miter lim="400000"/>
          </a:ln>
        </p:spPr>
      </p:pic>
      <p:pic>
        <p:nvPicPr>
          <p:cNvPr id="380" name="image7.png" descr="co2_data_mlo.pdf"/>
          <p:cNvPicPr>
            <a:picLocks noChangeAspect="1"/>
          </p:cNvPicPr>
          <p:nvPr/>
        </p:nvPicPr>
        <p:blipFill>
          <a:blip r:embed="rId4">
            <a:extLst/>
          </a:blip>
          <a:stretch>
            <a:fillRect/>
          </a:stretch>
        </p:blipFill>
        <p:spPr>
          <a:xfrm>
            <a:off x="-254194" y="3221795"/>
            <a:ext cx="7149032" cy="5524254"/>
          </a:xfrm>
          <a:prstGeom prst="rect">
            <a:avLst/>
          </a:prstGeom>
          <a:ln w="12700">
            <a:miter lim="400000"/>
          </a:ln>
        </p:spPr>
      </p:pic>
      <p:grpSp>
        <p:nvGrpSpPr>
          <p:cNvPr id="385" name="Group 385"/>
          <p:cNvGrpSpPr/>
          <p:nvPr/>
        </p:nvGrpSpPr>
        <p:grpSpPr>
          <a:xfrm>
            <a:off x="953252" y="4347939"/>
            <a:ext cx="9933905" cy="3428185"/>
            <a:chOff x="0" y="0"/>
            <a:chExt cx="9933904" cy="3428184"/>
          </a:xfrm>
        </p:grpSpPr>
        <p:sp>
          <p:nvSpPr>
            <p:cNvPr id="381" name="Shape 381"/>
            <p:cNvSpPr/>
            <p:nvPr/>
          </p:nvSpPr>
          <p:spPr>
            <a:xfrm flipV="1">
              <a:off x="9933904" y="2642210"/>
              <a:ext cx="1" cy="785975"/>
            </a:xfrm>
            <a:prstGeom prst="line">
              <a:avLst/>
            </a:prstGeom>
            <a:noFill/>
            <a:ln w="38100" cap="flat">
              <a:solidFill>
                <a:srgbClr val="6076B4"/>
              </a:solidFill>
              <a:prstDash val="solid"/>
              <a:roun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650240">
                <a:defRPr sz="2400">
                  <a:latin typeface="Palatino Linotype"/>
                  <a:ea typeface="Palatino Linotype"/>
                  <a:cs typeface="Palatino Linotype"/>
                  <a:sym typeface="Palatino Linotype"/>
                </a:defRPr>
              </a:pPr>
            </a:p>
          </p:txBody>
        </p:sp>
        <p:sp>
          <p:nvSpPr>
            <p:cNvPr id="382" name="Shape 382"/>
            <p:cNvSpPr/>
            <p:nvPr/>
          </p:nvSpPr>
          <p:spPr>
            <a:xfrm flipH="1" flipV="1">
              <a:off x="6321574" y="2642210"/>
              <a:ext cx="3612330" cy="1"/>
            </a:xfrm>
            <a:prstGeom prst="line">
              <a:avLst/>
            </a:prstGeom>
            <a:noFill/>
            <a:ln w="38100" cap="flat">
              <a:solidFill>
                <a:srgbClr val="6076B4"/>
              </a:solidFill>
              <a:prstDash val="solid"/>
              <a:roun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650240">
                <a:defRPr sz="2400">
                  <a:latin typeface="Palatino Linotype"/>
                  <a:ea typeface="Palatino Linotype"/>
                  <a:cs typeface="Palatino Linotype"/>
                  <a:sym typeface="Palatino Linotype"/>
                </a:defRPr>
              </a:pPr>
            </a:p>
          </p:txBody>
        </p:sp>
        <p:sp>
          <p:nvSpPr>
            <p:cNvPr id="383" name="Shape 383"/>
            <p:cNvSpPr/>
            <p:nvPr/>
          </p:nvSpPr>
          <p:spPr>
            <a:xfrm flipH="1">
              <a:off x="4950228" y="-1"/>
              <a:ext cx="66896" cy="3428186"/>
            </a:xfrm>
            <a:prstGeom prst="line">
              <a:avLst/>
            </a:prstGeom>
            <a:noFill/>
            <a:ln w="38100" cap="flat">
              <a:solidFill>
                <a:srgbClr val="6076B4"/>
              </a:solidFill>
              <a:prstDash val="solid"/>
              <a:roun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650240">
                <a:defRPr sz="2400">
                  <a:latin typeface="Palatino Linotype"/>
                  <a:ea typeface="Palatino Linotype"/>
                  <a:cs typeface="Palatino Linotype"/>
                  <a:sym typeface="Palatino Linotype"/>
                </a:defRPr>
              </a:pPr>
            </a:p>
          </p:txBody>
        </p:sp>
        <p:sp>
          <p:nvSpPr>
            <p:cNvPr id="384" name="Shape 384"/>
            <p:cNvSpPr/>
            <p:nvPr/>
          </p:nvSpPr>
          <p:spPr>
            <a:xfrm flipH="1" flipV="1">
              <a:off x="-1" y="-1"/>
              <a:ext cx="4983677" cy="1"/>
            </a:xfrm>
            <a:prstGeom prst="line">
              <a:avLst/>
            </a:prstGeom>
            <a:noFill/>
            <a:ln w="38100" cap="flat">
              <a:solidFill>
                <a:srgbClr val="6076B4"/>
              </a:solidFill>
              <a:prstDash val="solid"/>
              <a:roun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650240">
                <a:defRPr sz="2400">
                  <a:latin typeface="Palatino Linotype"/>
                  <a:ea typeface="Palatino Linotype"/>
                  <a:cs typeface="Palatino Linotype"/>
                  <a:sym typeface="Palatino Linotype"/>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p>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r>
              <a:t>Climate Change</a:t>
            </a:r>
          </a:p>
        </p:txBody>
      </p:sp>
      <p:sp>
        <p:nvSpPr>
          <p:cNvPr id="390" name="Shape 390"/>
          <p:cNvSpPr/>
          <p:nvPr/>
        </p:nvSpPr>
        <p:spPr>
          <a:xfrm>
            <a:off x="650239" y="2275840"/>
            <a:ext cx="11704322" cy="622726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Ocean acidification – concentration of CO</a:t>
            </a:r>
            <a:r>
              <a:rPr baseline="-19411"/>
              <a:t>2</a:t>
            </a:r>
            <a:r>
              <a:t> in the atmosphere is in equilibrium with seawater</a:t>
            </a: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What does this mean for ocean chemistry?</a:t>
            </a:r>
          </a:p>
        </p:txBody>
      </p:sp>
      <p:sp>
        <p:nvSpPr>
          <p:cNvPr id="391" name="Shape 391"/>
          <p:cNvSpPr/>
          <p:nvPr/>
        </p:nvSpPr>
        <p:spPr>
          <a:xfrm>
            <a:off x="1110317" y="3927123"/>
            <a:ext cx="1099366" cy="5417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2400">
                <a:latin typeface="Palatino Linotype"/>
                <a:ea typeface="Palatino Linotype"/>
                <a:cs typeface="Palatino Linotype"/>
                <a:sym typeface="Palatino Linotype"/>
              </a:defRPr>
            </a:pPr>
            <a:r>
              <a:t>CO</a:t>
            </a:r>
            <a:r>
              <a:rPr baseline="-20250"/>
              <a:t>2</a:t>
            </a:r>
            <a:r>
              <a:t> (g)</a:t>
            </a:r>
          </a:p>
        </p:txBody>
      </p:sp>
      <p:sp>
        <p:nvSpPr>
          <p:cNvPr id="392" name="Shape 392"/>
          <p:cNvSpPr/>
          <p:nvPr/>
        </p:nvSpPr>
        <p:spPr>
          <a:xfrm>
            <a:off x="1110317" y="4939236"/>
            <a:ext cx="2100781" cy="5417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2400">
                <a:latin typeface="Palatino Linotype"/>
                <a:ea typeface="Palatino Linotype"/>
                <a:cs typeface="Palatino Linotype"/>
                <a:sym typeface="Palatino Linotype"/>
              </a:defRPr>
            </a:pPr>
            <a:r>
              <a:t>CO</a:t>
            </a:r>
            <a:r>
              <a:rPr baseline="-20250"/>
              <a:t>2</a:t>
            </a:r>
            <a:r>
              <a:t> (aq) + H</a:t>
            </a:r>
            <a:r>
              <a:rPr baseline="-20250"/>
              <a:t>2</a:t>
            </a:r>
            <a:r>
              <a:t>O</a:t>
            </a:r>
          </a:p>
        </p:txBody>
      </p:sp>
      <p:sp>
        <p:nvSpPr>
          <p:cNvPr id="393" name="Shape 393"/>
          <p:cNvSpPr/>
          <p:nvPr/>
        </p:nvSpPr>
        <p:spPr>
          <a:xfrm>
            <a:off x="4706420" y="4939236"/>
            <a:ext cx="989482" cy="5417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2400">
                <a:latin typeface="Palatino Linotype"/>
                <a:ea typeface="Palatino Linotype"/>
                <a:cs typeface="Palatino Linotype"/>
                <a:sym typeface="Palatino Linotype"/>
              </a:defRPr>
            </a:pPr>
            <a:r>
              <a:t>H</a:t>
            </a:r>
            <a:r>
              <a:rPr baseline="-20250"/>
              <a:t>2</a:t>
            </a:r>
            <a:r>
              <a:t>CO</a:t>
            </a:r>
            <a:r>
              <a:rPr baseline="-20250"/>
              <a:t>3</a:t>
            </a:r>
          </a:p>
        </p:txBody>
      </p:sp>
      <p:sp>
        <p:nvSpPr>
          <p:cNvPr id="394" name="Shape 394"/>
          <p:cNvSpPr/>
          <p:nvPr/>
        </p:nvSpPr>
        <p:spPr>
          <a:xfrm>
            <a:off x="7241919" y="4988946"/>
            <a:ext cx="1614560" cy="5417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2400">
                <a:latin typeface="Palatino Linotype"/>
                <a:ea typeface="Palatino Linotype"/>
                <a:cs typeface="Palatino Linotype"/>
                <a:sym typeface="Palatino Linotype"/>
              </a:defRPr>
            </a:pPr>
            <a:r>
              <a:t>H</a:t>
            </a:r>
            <a:r>
              <a:rPr baseline="30500"/>
              <a:t>+</a:t>
            </a:r>
            <a:r>
              <a:t> + HCO</a:t>
            </a:r>
            <a:r>
              <a:rPr baseline="-20250"/>
              <a:t>3</a:t>
            </a:r>
            <a:r>
              <a:rPr baseline="30500"/>
              <a:t>-</a:t>
            </a:r>
          </a:p>
        </p:txBody>
      </p:sp>
      <p:sp>
        <p:nvSpPr>
          <p:cNvPr id="395" name="Shape 395"/>
          <p:cNvSpPr/>
          <p:nvPr/>
        </p:nvSpPr>
        <p:spPr>
          <a:xfrm>
            <a:off x="10397871" y="4988946"/>
            <a:ext cx="1496043" cy="5417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2400">
                <a:latin typeface="Palatino Linotype"/>
                <a:ea typeface="Palatino Linotype"/>
                <a:cs typeface="Palatino Linotype"/>
                <a:sym typeface="Palatino Linotype"/>
              </a:defRPr>
            </a:pPr>
            <a:r>
              <a:t>H</a:t>
            </a:r>
            <a:r>
              <a:rPr baseline="30500"/>
              <a:t>+</a:t>
            </a:r>
            <a:r>
              <a:t> + CO</a:t>
            </a:r>
            <a:r>
              <a:rPr baseline="-20250"/>
              <a:t>3</a:t>
            </a:r>
            <a:r>
              <a:rPr baseline="30500"/>
              <a:t>2-</a:t>
            </a:r>
          </a:p>
        </p:txBody>
      </p:sp>
      <p:sp>
        <p:nvSpPr>
          <p:cNvPr id="396" name="Shape 396"/>
          <p:cNvSpPr/>
          <p:nvPr/>
        </p:nvSpPr>
        <p:spPr>
          <a:xfrm>
            <a:off x="1783423" y="4452396"/>
            <a:ext cx="6343" cy="667777"/>
          </a:xfrm>
          <a:prstGeom prst="line">
            <a:avLst/>
          </a:prstGeom>
          <a:ln w="38100">
            <a:solidFill>
              <a:srgbClr val="4A6717"/>
            </a:solidFill>
            <a:headEnd type="triangle"/>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cxnSp>
        <p:nvCxnSpPr>
          <p:cNvPr id="397" name="Connector 397"/>
          <p:cNvCxnSpPr>
            <a:stCxn id="392" idx="0"/>
            <a:endCxn id="393" idx="0"/>
          </p:cNvCxnSpPr>
          <p:nvPr/>
        </p:nvCxnSpPr>
        <p:spPr>
          <a:xfrm>
            <a:off x="2160707" y="5210127"/>
            <a:ext cx="3040454" cy="1"/>
          </a:xfrm>
          <a:prstGeom prst="straightConnector1">
            <a:avLst/>
          </a:prstGeom>
          <a:ln w="38100">
            <a:solidFill>
              <a:srgbClr val="4A6717"/>
            </a:solidFill>
            <a:headEnd type="triangle"/>
            <a:tailEnd type="triangle"/>
          </a:ln>
          <a:effectLst>
            <a:outerShdw sx="100000" sy="100000" kx="0" ky="0" algn="b" rotWithShape="0" blurRad="50800" dist="25400" dir="5400000">
              <a:srgbClr val="000000">
                <a:alpha val="38000"/>
              </a:srgbClr>
            </a:outerShdw>
          </a:effectLst>
        </p:spPr>
      </p:cxnSp>
      <p:sp>
        <p:nvSpPr>
          <p:cNvPr id="398" name="Shape 398"/>
          <p:cNvSpPr/>
          <p:nvPr/>
        </p:nvSpPr>
        <p:spPr>
          <a:xfrm>
            <a:off x="6065134" y="5218626"/>
            <a:ext cx="1060784" cy="1"/>
          </a:xfrm>
          <a:prstGeom prst="line">
            <a:avLst/>
          </a:prstGeom>
          <a:ln w="38100">
            <a:solidFill>
              <a:srgbClr val="4A6717"/>
            </a:solidFill>
            <a:headEnd type="triangle"/>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399" name="Shape 399"/>
          <p:cNvSpPr/>
          <p:nvPr/>
        </p:nvSpPr>
        <p:spPr>
          <a:xfrm>
            <a:off x="9287373" y="5235380"/>
            <a:ext cx="1060784" cy="1"/>
          </a:xfrm>
          <a:prstGeom prst="line">
            <a:avLst/>
          </a:prstGeom>
          <a:ln w="38100">
            <a:solidFill>
              <a:srgbClr val="4A6717"/>
            </a:solidFill>
            <a:headEnd type="triangle"/>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400" name="Shape 400"/>
          <p:cNvSpPr/>
          <p:nvPr/>
        </p:nvSpPr>
        <p:spPr>
          <a:xfrm>
            <a:off x="8799680" y="5882400"/>
            <a:ext cx="1988629" cy="447395"/>
          </a:xfrm>
          <a:prstGeom prst="leftArrow">
            <a:avLst>
              <a:gd name="adj1" fmla="val 50000"/>
              <a:gd name="adj2" fmla="val 50000"/>
            </a:avLst>
          </a:prstGeom>
          <a:gradFill>
            <a:gsLst>
              <a:gs pos="0">
                <a:srgbClr val="3D528E"/>
              </a:gs>
              <a:gs pos="80000">
                <a:srgbClr val="516CBA"/>
              </a:gs>
              <a:gs pos="100000">
                <a:srgbClr val="4F6CBD"/>
              </a:gs>
            </a:gsLst>
            <a:lin ang="16200000"/>
          </a:gradFill>
          <a:ln w="12700">
            <a:solidFill>
              <a:srgbClr val="5C72B2"/>
            </a:solidFill>
          </a:ln>
          <a:effectLst>
            <a:outerShdw sx="100000" sy="100000" kx="0" ky="0" algn="b" rotWithShape="0" blurRad="50800" dist="25400" dir="5400000">
              <a:srgbClr val="000000">
                <a:alpha val="35000"/>
              </a:srgbClr>
            </a:outerShdw>
          </a:effectLst>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401" name="Shape 401"/>
          <p:cNvSpPr/>
          <p:nvPr/>
        </p:nvSpPr>
        <p:spPr>
          <a:xfrm>
            <a:off x="8912203" y="5630209"/>
            <a:ext cx="3243871" cy="1646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sz="2400">
                <a:latin typeface="Palatino Linotype"/>
                <a:ea typeface="Palatino Linotype"/>
                <a:cs typeface="Palatino Linotype"/>
                <a:sym typeface="Palatino Linotype"/>
              </a:defRPr>
            </a:pPr>
            <a:r>
              <a:t>Equilibrium lies in this direction AND</a:t>
            </a:r>
          </a:p>
          <a:p>
            <a:pPr algn="l" defTabSz="650240">
              <a:defRPr sz="2400">
                <a:latin typeface="Palatino Linotype"/>
                <a:ea typeface="Palatino Linotype"/>
                <a:cs typeface="Palatino Linotype"/>
                <a:sym typeface="Palatino Linotype"/>
              </a:defRPr>
            </a:pPr>
            <a:r>
              <a:t>excess H</a:t>
            </a:r>
            <a:r>
              <a:rPr baseline="30500"/>
              <a:t>+</a:t>
            </a:r>
            <a:r>
              <a:t> interacts with CO</a:t>
            </a:r>
            <a:r>
              <a:rPr baseline="-20250"/>
              <a:t>3</a:t>
            </a:r>
            <a:r>
              <a:rPr baseline="30500"/>
              <a:t>2-</a:t>
            </a:r>
            <a:r>
              <a:t> in solution </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pPr/>
            <a:r>
              <a:t>Carbonate Chemistry</a:t>
            </a:r>
          </a:p>
        </p:txBody>
      </p:sp>
      <p:sp>
        <p:nvSpPr>
          <p:cNvPr id="406" name="Shape 406"/>
          <p:cNvSpPr/>
          <p:nvPr>
            <p:ph type="body" idx="1"/>
          </p:nvPr>
        </p:nvSpPr>
        <p:spPr>
          <a:xfrm>
            <a:off x="650239" y="2275840"/>
            <a:ext cx="11704322" cy="6436926"/>
          </a:xfrm>
          <a:prstGeom prst="rect">
            <a:avLst/>
          </a:prstGeom>
        </p:spPr>
        <p:txBody>
          <a:bodyPr/>
          <a:lstStyle/>
          <a:p>
            <a:pPr marL="471201" indent="-471201" defTabSz="1261465">
              <a:lnSpc>
                <a:spcPct val="90000"/>
              </a:lnSpc>
              <a:spcBef>
                <a:spcPts val="700"/>
              </a:spcBef>
              <a:defRPr sz="3298">
                <a:solidFill>
                  <a:srgbClr val="4A6717"/>
                </a:solidFill>
              </a:defRPr>
            </a:pPr>
            <a:r>
              <a:t>Partial pressure of CO</a:t>
            </a:r>
            <a:r>
              <a:rPr baseline="-19826"/>
              <a:t>2</a:t>
            </a:r>
            <a:r>
              <a:t> (pCO</a:t>
            </a:r>
            <a:r>
              <a:rPr baseline="-19826"/>
              <a:t>2</a:t>
            </a:r>
            <a:r>
              <a:t>)</a:t>
            </a:r>
          </a:p>
          <a:p>
            <a:pPr lvl="1" marL="824603" indent="-381119" defTabSz="1261465">
              <a:lnSpc>
                <a:spcPct val="90000"/>
              </a:lnSpc>
              <a:spcBef>
                <a:spcPts val="500"/>
              </a:spcBef>
              <a:buFont typeface="Courier New"/>
              <a:defRPr sz="2134"/>
            </a:pPr>
            <a:r>
              <a:t>Gas in the atmosphere is in equilibrium with gas dissolved in sea water</a:t>
            </a:r>
          </a:p>
          <a:p>
            <a:pPr marL="471201" indent="-471201" defTabSz="1261465">
              <a:lnSpc>
                <a:spcPct val="90000"/>
              </a:lnSpc>
              <a:spcBef>
                <a:spcPts val="700"/>
              </a:spcBef>
              <a:defRPr sz="3298">
                <a:solidFill>
                  <a:srgbClr val="4A6717"/>
                </a:solidFill>
              </a:defRPr>
            </a:pPr>
            <a:r>
              <a:t>pH</a:t>
            </a:r>
          </a:p>
          <a:p>
            <a:pPr lvl="1" marL="824603" indent="-381119" defTabSz="1261465">
              <a:lnSpc>
                <a:spcPct val="90000"/>
              </a:lnSpc>
              <a:spcBef>
                <a:spcPts val="500"/>
              </a:spcBef>
              <a:buFont typeface="Courier New"/>
              <a:defRPr sz="2134"/>
            </a:pPr>
            <a:r>
              <a:t>-log[H+]</a:t>
            </a:r>
          </a:p>
          <a:p>
            <a:pPr marL="471201" indent="-471201" defTabSz="1261465">
              <a:lnSpc>
                <a:spcPct val="90000"/>
              </a:lnSpc>
              <a:spcBef>
                <a:spcPts val="700"/>
              </a:spcBef>
              <a:defRPr sz="3298">
                <a:solidFill>
                  <a:srgbClr val="4A6717"/>
                </a:solidFill>
              </a:defRPr>
            </a:pPr>
            <a:r>
              <a:t>Dissolved inorganic carbon (DIC)</a:t>
            </a:r>
          </a:p>
          <a:p>
            <a:pPr lvl="1" marL="824603" indent="-381119" defTabSz="1261465">
              <a:lnSpc>
                <a:spcPct val="90000"/>
              </a:lnSpc>
              <a:spcBef>
                <a:spcPts val="500"/>
              </a:spcBef>
              <a:buFont typeface="Courier New"/>
              <a:defRPr sz="2134"/>
            </a:pPr>
            <a:r>
              <a:t>Total carbon in seawater – contributed to by CO</a:t>
            </a:r>
            <a:r>
              <a:rPr baseline="-20245"/>
              <a:t>2</a:t>
            </a:r>
            <a:r>
              <a:t> and ions resulting from CO</a:t>
            </a:r>
            <a:r>
              <a:rPr baseline="-20245"/>
              <a:t>2</a:t>
            </a:r>
            <a:r>
              <a:t> dissociation (HCO</a:t>
            </a:r>
            <a:r>
              <a:rPr baseline="-20245"/>
              <a:t>3</a:t>
            </a:r>
            <a:r>
              <a:rPr baseline="30500"/>
              <a:t>-</a:t>
            </a:r>
            <a:r>
              <a:t> and CO</a:t>
            </a:r>
            <a:r>
              <a:rPr baseline="-20245"/>
              <a:t>3</a:t>
            </a:r>
            <a:r>
              <a:rPr baseline="30500"/>
              <a:t>2-</a:t>
            </a:r>
            <a:r>
              <a:t>)</a:t>
            </a:r>
          </a:p>
          <a:p>
            <a:pPr marL="471201" indent="-471201" defTabSz="1261465">
              <a:lnSpc>
                <a:spcPct val="90000"/>
              </a:lnSpc>
              <a:spcBef>
                <a:spcPts val="700"/>
              </a:spcBef>
              <a:defRPr sz="3298">
                <a:solidFill>
                  <a:srgbClr val="4A6717"/>
                </a:solidFill>
              </a:defRPr>
            </a:pPr>
            <a:r>
              <a:t>Total alkalinity (TA)</a:t>
            </a:r>
          </a:p>
          <a:p>
            <a:pPr lvl="1" marL="824603" indent="-381119" defTabSz="1261465">
              <a:lnSpc>
                <a:spcPct val="90000"/>
              </a:lnSpc>
              <a:spcBef>
                <a:spcPts val="500"/>
              </a:spcBef>
              <a:buFont typeface="Courier New"/>
              <a:defRPr sz="2134"/>
            </a:pPr>
            <a:r>
              <a:t>A measure of the balance between proton donors and proton acceptors</a:t>
            </a:r>
          </a:p>
          <a:p>
            <a:pPr lvl="1" marL="824603" indent="-381119" defTabSz="1261465">
              <a:lnSpc>
                <a:spcPct val="90000"/>
              </a:lnSpc>
              <a:spcBef>
                <a:spcPts val="500"/>
              </a:spcBef>
              <a:buFont typeface="Courier New"/>
              <a:defRPr sz="2134"/>
            </a:pPr>
            <a:r>
              <a:t>Higher TA can buffer some other changes in carbonate chemistry</a:t>
            </a:r>
          </a:p>
          <a:p>
            <a:pPr marL="471201" indent="-471201" defTabSz="1261465">
              <a:lnSpc>
                <a:spcPct val="90000"/>
              </a:lnSpc>
              <a:spcBef>
                <a:spcPts val="700"/>
              </a:spcBef>
              <a:defRPr sz="3298">
                <a:solidFill>
                  <a:srgbClr val="4A6717"/>
                </a:solidFill>
              </a:defRPr>
            </a:pPr>
            <a:r>
              <a:t>Calcium carbonate saturation state (Ω)</a:t>
            </a:r>
          </a:p>
          <a:p>
            <a:pPr lvl="1" marL="824603" indent="-381119" defTabSz="1261465">
              <a:lnSpc>
                <a:spcPct val="90000"/>
              </a:lnSpc>
              <a:spcBef>
                <a:spcPts val="500"/>
              </a:spcBef>
              <a:buFont typeface="Courier New"/>
              <a:defRPr sz="2134"/>
            </a:pPr>
            <a:r>
              <a:t>How easy it is to form and maintain CaCO</a:t>
            </a:r>
            <a:r>
              <a:rPr baseline="-20245"/>
              <a:t>3</a:t>
            </a:r>
            <a:r>
              <a:t> structures</a:t>
            </a:r>
          </a:p>
          <a:p>
            <a:pPr lvl="1" marL="824603" indent="-381119" defTabSz="1261465">
              <a:lnSpc>
                <a:spcPct val="90000"/>
              </a:lnSpc>
              <a:spcBef>
                <a:spcPts val="500"/>
              </a:spcBef>
              <a:buFont typeface="Courier New"/>
              <a:defRPr sz="2134"/>
            </a:pPr>
            <a:r>
              <a:t>Affected by pH, pCO</a:t>
            </a:r>
            <a:r>
              <a:rPr baseline="-20245"/>
              <a:t>2</a:t>
            </a:r>
            <a:r>
              <a:t> and TA</a:t>
            </a:r>
          </a:p>
          <a:p>
            <a:pPr lvl="1" marL="824603" indent="-381119" defTabSz="1261465">
              <a:lnSpc>
                <a:spcPct val="90000"/>
              </a:lnSpc>
              <a:spcBef>
                <a:spcPts val="500"/>
              </a:spcBef>
              <a:buFont typeface="Courier New"/>
              <a:defRPr sz="2134"/>
            </a:pPr>
            <a:r>
              <a:t>If Ω&lt;1, then it is harder to make CaCO</a:t>
            </a:r>
            <a:r>
              <a:rPr baseline="-20245"/>
              <a:t>3</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nvSpPr>
        <p:spPr>
          <a:xfrm>
            <a:off x="6491620" y="-1142789"/>
            <a:ext cx="5012157" cy="330465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p>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r>
              <a:t>Climate</a:t>
            </a:r>
          </a:p>
          <a:p>
            <a: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pPr>
            <a:r>
              <a:t>Change</a:t>
            </a:r>
          </a:p>
        </p:txBody>
      </p:sp>
      <p:sp>
        <p:nvSpPr>
          <p:cNvPr id="411" name="Shape 411"/>
          <p:cNvSpPr/>
          <p:nvPr/>
        </p:nvSpPr>
        <p:spPr>
          <a:xfrm>
            <a:off x="6610773" y="2275840"/>
            <a:ext cx="5743788" cy="563361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467590" indent="-467590" algn="l" defTabSz="1300480">
              <a:lnSpc>
                <a:spcPct val="90000"/>
              </a:lnSpc>
              <a:spcBef>
                <a:spcPts val="700"/>
              </a:spcBef>
              <a:buSzPct val="100000"/>
              <a:buFont typeface="Arial"/>
              <a:buChar char="•"/>
              <a:defRPr sz="3000">
                <a:solidFill>
                  <a:srgbClr val="808080"/>
                </a:solidFill>
                <a:latin typeface="Century Gothic"/>
                <a:ea typeface="Century Gothic"/>
                <a:cs typeface="Century Gothic"/>
                <a:sym typeface="Century Gothic"/>
              </a:defRPr>
            </a:pPr>
            <a:r>
              <a:t>Excess H</a:t>
            </a:r>
            <a:r>
              <a:rPr baseline="30533"/>
              <a:t>+</a:t>
            </a:r>
            <a:r>
              <a:t> in the ocean will decrease pH</a:t>
            </a:r>
          </a:p>
          <a:p>
            <a:pPr marL="467590" indent="-467590" algn="l" defTabSz="1300480">
              <a:lnSpc>
                <a:spcPct val="90000"/>
              </a:lnSpc>
              <a:spcBef>
                <a:spcPts val="700"/>
              </a:spcBef>
              <a:buSzPct val="100000"/>
              <a:buFont typeface="Arial"/>
              <a:buChar char="•"/>
              <a:defRPr sz="3000">
                <a:solidFill>
                  <a:srgbClr val="808080"/>
                </a:solidFill>
                <a:latin typeface="Century Gothic"/>
                <a:ea typeface="Century Gothic"/>
                <a:cs typeface="Century Gothic"/>
                <a:sym typeface="Century Gothic"/>
              </a:defRPr>
            </a:pPr>
            <a:r>
              <a:t>More CO</a:t>
            </a:r>
            <a:r>
              <a:rPr baseline="-19933"/>
              <a:t>2</a:t>
            </a:r>
            <a:r>
              <a:t> will increase dissolved inorganic carbon</a:t>
            </a:r>
          </a:p>
          <a:p>
            <a:pPr marL="467590" indent="-467590" algn="l" defTabSz="1300480">
              <a:lnSpc>
                <a:spcPct val="90000"/>
              </a:lnSpc>
              <a:spcBef>
                <a:spcPts val="700"/>
              </a:spcBef>
              <a:buSzPct val="100000"/>
              <a:buFont typeface="Arial"/>
              <a:buChar char="•"/>
              <a:defRPr sz="3000">
                <a:solidFill>
                  <a:srgbClr val="808080"/>
                </a:solidFill>
                <a:latin typeface="Century Gothic"/>
                <a:ea typeface="Century Gothic"/>
                <a:cs typeface="Century Gothic"/>
                <a:sym typeface="Century Gothic"/>
              </a:defRPr>
            </a:pPr>
            <a:r>
              <a:t>Total alkalinity could change depending on biological changes – although not directly from CO</a:t>
            </a:r>
            <a:r>
              <a:rPr baseline="-19933"/>
              <a:t>2</a:t>
            </a:r>
          </a:p>
          <a:p>
            <a:pPr marL="467590" indent="-467590" algn="l" defTabSz="1300480">
              <a:lnSpc>
                <a:spcPct val="90000"/>
              </a:lnSpc>
              <a:spcBef>
                <a:spcPts val="700"/>
              </a:spcBef>
              <a:buSzPct val="100000"/>
              <a:buFont typeface="Arial"/>
              <a:buChar char="•"/>
              <a:defRPr sz="3000">
                <a:solidFill>
                  <a:srgbClr val="808080"/>
                </a:solidFill>
                <a:latin typeface="Century Gothic"/>
                <a:ea typeface="Century Gothic"/>
                <a:cs typeface="Century Gothic"/>
                <a:sym typeface="Century Gothic"/>
              </a:defRPr>
            </a:pPr>
            <a:r>
              <a:t>The saturation state of calcium carbonate will decrease</a:t>
            </a:r>
          </a:p>
        </p:txBody>
      </p:sp>
      <p:pic>
        <p:nvPicPr>
          <p:cNvPr id="412" name="image8.jpg" descr="ICES J-1. Mar. Sci.-2008-Fabry-414-32.pdf.jpg"/>
          <p:cNvPicPr>
            <a:picLocks noChangeAspect="1"/>
          </p:cNvPicPr>
          <p:nvPr/>
        </p:nvPicPr>
        <p:blipFill>
          <a:blip r:embed="rId3">
            <a:extLst/>
          </a:blip>
          <a:stretch>
            <a:fillRect/>
          </a:stretch>
        </p:blipFill>
        <p:spPr>
          <a:xfrm>
            <a:off x="842353" y="-1"/>
            <a:ext cx="4856340" cy="9753602"/>
          </a:xfrm>
          <a:prstGeom prst="rect">
            <a:avLst/>
          </a:prstGeom>
          <a:ln w="12700">
            <a:solidFill>
              <a:srgbClr val="B26314"/>
            </a:solidFill>
          </a:ln>
        </p:spPr>
      </p:pic>
      <p:sp>
        <p:nvSpPr>
          <p:cNvPr id="413" name="Shape 413"/>
          <p:cNvSpPr/>
          <p:nvPr/>
        </p:nvSpPr>
        <p:spPr>
          <a:xfrm>
            <a:off x="5698692" y="9315872"/>
            <a:ext cx="1730001"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634D36"/>
                </a:solidFill>
                <a:latin typeface="Palatino Linotype"/>
                <a:ea typeface="Palatino Linotype"/>
                <a:cs typeface="Palatino Linotype"/>
                <a:sym typeface="Palatino Linotype"/>
              </a:defRPr>
            </a:lvl1pPr>
          </a:lstStyle>
          <a:p>
            <a:pPr/>
            <a:r>
              <a:t>Fabry et al. 2008</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Global Patterns of Ocean Acidification</a:t>
            </a:r>
          </a:p>
        </p:txBody>
      </p:sp>
      <p:sp>
        <p:nvSpPr>
          <p:cNvPr id="418" name="Shape 418"/>
          <p:cNvSpPr/>
          <p:nvPr/>
        </p:nvSpPr>
        <p:spPr>
          <a:xfrm>
            <a:off x="650239" y="2275840"/>
            <a:ext cx="11704322" cy="237479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Some deep water is high in CO</a:t>
            </a:r>
            <a:r>
              <a:rPr baseline="-19411"/>
              <a:t>2</a:t>
            </a:r>
            <a:r>
              <a:t> – delay of high CO</a:t>
            </a:r>
            <a:r>
              <a:rPr baseline="-19411"/>
              <a:t>2</a:t>
            </a:r>
            <a:r>
              <a:t> waters reaching shore</a:t>
            </a: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Shoaling of undersaturation horizon in worldwide oceans</a:t>
            </a:r>
          </a:p>
        </p:txBody>
      </p:sp>
      <p:pic>
        <p:nvPicPr>
          <p:cNvPr id="419" name="image9.jpg" descr="feely et al 2004.jpg"/>
          <p:cNvPicPr>
            <a:picLocks noChangeAspect="1"/>
          </p:cNvPicPr>
          <p:nvPr/>
        </p:nvPicPr>
        <p:blipFill>
          <a:blip r:embed="rId3">
            <a:extLst/>
          </a:blip>
          <a:stretch>
            <a:fillRect/>
          </a:stretch>
        </p:blipFill>
        <p:spPr>
          <a:xfrm>
            <a:off x="4597946" y="4001149"/>
            <a:ext cx="6807058" cy="5356802"/>
          </a:xfrm>
          <a:prstGeom prst="rect">
            <a:avLst/>
          </a:prstGeom>
          <a:ln w="12700">
            <a:miter lim="400000"/>
          </a:ln>
        </p:spPr>
      </p:pic>
      <p:sp>
        <p:nvSpPr>
          <p:cNvPr id="420" name="Shape 420"/>
          <p:cNvSpPr/>
          <p:nvPr/>
        </p:nvSpPr>
        <p:spPr>
          <a:xfrm>
            <a:off x="4945520" y="9259341"/>
            <a:ext cx="1678879"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Feely et al. 2004</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Global Patterns of Ocean Acidification</a:t>
            </a:r>
          </a:p>
        </p:txBody>
      </p:sp>
      <p:pic>
        <p:nvPicPr>
          <p:cNvPr id="425" name="image10.jpg" descr="upwelling.jpg"/>
          <p:cNvPicPr>
            <a:picLocks noChangeAspect="1"/>
          </p:cNvPicPr>
          <p:nvPr/>
        </p:nvPicPr>
        <p:blipFill>
          <a:blip r:embed="rId3">
            <a:extLst/>
          </a:blip>
          <a:stretch>
            <a:fillRect/>
          </a:stretch>
        </p:blipFill>
        <p:spPr>
          <a:xfrm>
            <a:off x="1163542" y="2723096"/>
            <a:ext cx="10547853" cy="5963973"/>
          </a:xfrm>
          <a:prstGeom prst="rect">
            <a:avLst/>
          </a:prstGeom>
          <a:ln w="12700">
            <a:miter lim="400000"/>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Global Patterns of Ocean Acidification</a:t>
            </a:r>
          </a:p>
        </p:txBody>
      </p:sp>
      <p:sp>
        <p:nvSpPr>
          <p:cNvPr id="430" name="Shape 430"/>
          <p:cNvSpPr/>
          <p:nvPr/>
        </p:nvSpPr>
        <p:spPr>
          <a:xfrm>
            <a:off x="650239" y="2275840"/>
            <a:ext cx="11704322" cy="247883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Upwelling systems are typically very productive</a:t>
            </a:r>
          </a:p>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Upwelled waters bring deeper water into shallow habitats – high in CO</a:t>
            </a:r>
            <a:r>
              <a:rPr baseline="-19411"/>
              <a:t>2</a:t>
            </a:r>
            <a:r>
              <a:t>, low in pH</a:t>
            </a:r>
          </a:p>
        </p:txBody>
      </p:sp>
      <p:pic>
        <p:nvPicPr>
          <p:cNvPr id="431" name="image11.jpg" descr="feely et al 2008.jpg"/>
          <p:cNvPicPr>
            <a:picLocks noChangeAspect="1"/>
          </p:cNvPicPr>
          <p:nvPr/>
        </p:nvPicPr>
        <p:blipFill>
          <a:blip r:embed="rId3">
            <a:extLst/>
          </a:blip>
          <a:stretch>
            <a:fillRect/>
          </a:stretch>
        </p:blipFill>
        <p:spPr>
          <a:xfrm>
            <a:off x="1773538" y="4293647"/>
            <a:ext cx="9320107" cy="4967112"/>
          </a:xfrm>
          <a:prstGeom prst="rect">
            <a:avLst/>
          </a:prstGeom>
          <a:ln w="12700">
            <a:miter lim="400000"/>
          </a:ln>
        </p:spPr>
      </p:pic>
      <p:sp>
        <p:nvSpPr>
          <p:cNvPr id="432" name="Shape 432"/>
          <p:cNvSpPr/>
          <p:nvPr/>
        </p:nvSpPr>
        <p:spPr>
          <a:xfrm>
            <a:off x="2597519" y="9126653"/>
            <a:ext cx="167887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Feely et al. 2008</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title"/>
          </p:nvPr>
        </p:nvSpPr>
        <p:spPr>
          <a:prstGeom prst="rect">
            <a:avLst/>
          </a:prstGeom>
        </p:spPr>
        <p:txBody>
          <a:bodyPr/>
          <a:lstStyle/>
          <a:p>
            <a:pPr/>
            <a:r>
              <a:t>Consequences for the Ecosystem</a:t>
            </a:r>
          </a:p>
        </p:txBody>
      </p:sp>
      <p:pic>
        <p:nvPicPr>
          <p:cNvPr id="437" name="image12.png" descr="Feely et al. 2010 pH summer.pdf"/>
          <p:cNvPicPr>
            <a:picLocks noChangeAspect="1"/>
          </p:cNvPicPr>
          <p:nvPr/>
        </p:nvPicPr>
        <p:blipFill>
          <a:blip r:embed="rId3">
            <a:extLst/>
          </a:blip>
          <a:stretch>
            <a:fillRect/>
          </a:stretch>
        </p:blipFill>
        <p:spPr>
          <a:xfrm>
            <a:off x="3796289" y="3126798"/>
            <a:ext cx="5789768" cy="2507670"/>
          </a:xfrm>
          <a:prstGeom prst="rect">
            <a:avLst/>
          </a:prstGeom>
          <a:ln w="12700">
            <a:miter lim="400000"/>
          </a:ln>
        </p:spPr>
      </p:pic>
      <p:sp>
        <p:nvSpPr>
          <p:cNvPr id="438" name="Shape 438"/>
          <p:cNvSpPr/>
          <p:nvPr/>
        </p:nvSpPr>
        <p:spPr>
          <a:xfrm>
            <a:off x="4408661" y="2456373"/>
            <a:ext cx="3494656"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b="1" sz="2400">
                <a:latin typeface="Palatino Linotype"/>
                <a:ea typeface="Palatino Linotype"/>
                <a:cs typeface="Palatino Linotype"/>
                <a:sym typeface="Palatino Linotype"/>
              </a:defRPr>
            </a:lvl1pPr>
          </a:lstStyle>
          <a:p>
            <a:pPr/>
            <a:r>
              <a:t>Kilometers along transect</a:t>
            </a:r>
          </a:p>
        </p:txBody>
      </p:sp>
      <p:sp>
        <p:nvSpPr>
          <p:cNvPr id="439" name="Shape 439"/>
          <p:cNvSpPr/>
          <p:nvPr/>
        </p:nvSpPr>
        <p:spPr>
          <a:xfrm>
            <a:off x="4392533" y="2828037"/>
            <a:ext cx="4610050" cy="298762"/>
          </a:xfrm>
          <a:prstGeom prst="rightArrow">
            <a:avLst>
              <a:gd name="adj1" fmla="val 50000"/>
              <a:gd name="adj2" fmla="val 50000"/>
            </a:avLst>
          </a:prstGeom>
          <a:gradFill>
            <a:gsLst>
              <a:gs pos="0">
                <a:srgbClr val="3D528E"/>
              </a:gs>
              <a:gs pos="80000">
                <a:srgbClr val="516CBA"/>
              </a:gs>
              <a:gs pos="100000">
                <a:srgbClr val="4F6CBD"/>
              </a:gs>
            </a:gsLst>
            <a:lin ang="16200000"/>
          </a:gradFill>
          <a:ln w="12700">
            <a:solidFill>
              <a:srgbClr val="5C72B2"/>
            </a:solidFill>
          </a:ln>
          <a:effectLst>
            <a:outerShdw sx="100000" sy="100000" kx="0" ky="0" algn="b" rotWithShape="0" blurRad="50800" dist="25400" dir="5400000">
              <a:srgbClr val="000000">
                <a:alpha val="35000"/>
              </a:srgbClr>
            </a:outerShdw>
          </a:effectLst>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pic>
        <p:nvPicPr>
          <p:cNvPr id="440" name="image13.jpg" descr="0311_water_pod_0.jpg 450×200 pixels.jpg"/>
          <p:cNvPicPr>
            <a:picLocks noChangeAspect="1"/>
          </p:cNvPicPr>
          <p:nvPr/>
        </p:nvPicPr>
        <p:blipFill>
          <a:blip r:embed="rId4">
            <a:extLst/>
          </a:blip>
          <a:stretch>
            <a:fillRect/>
          </a:stretch>
        </p:blipFill>
        <p:spPr>
          <a:xfrm>
            <a:off x="2734140" y="5941589"/>
            <a:ext cx="7947379" cy="3558259"/>
          </a:xfrm>
          <a:prstGeom prst="rect">
            <a:avLst/>
          </a:prstGeom>
          <a:ln w="12700">
            <a:solidFill>
              <a:srgbClr val="B26314"/>
            </a:solidFill>
          </a:ln>
        </p:spPr>
      </p:pic>
      <p:sp>
        <p:nvSpPr>
          <p:cNvPr id="441" name="Shape 441"/>
          <p:cNvSpPr/>
          <p:nvPr/>
        </p:nvSpPr>
        <p:spPr>
          <a:xfrm>
            <a:off x="9385370" y="5213464"/>
            <a:ext cx="1678879"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Feely et al. 2010</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Historic Patterns of Ocean Acidification</a:t>
            </a:r>
          </a:p>
        </p:txBody>
      </p:sp>
      <p:sp>
        <p:nvSpPr>
          <p:cNvPr id="446" name="Shape 446"/>
          <p:cNvSpPr/>
          <p:nvPr/>
        </p:nvSpPr>
        <p:spPr>
          <a:xfrm>
            <a:off x="650239" y="2275839"/>
            <a:ext cx="3796490" cy="648248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lvl1pPr>
          </a:lstStyle>
          <a:p>
            <a:pPr/>
            <a:r>
              <a:t>Ocean acidification has occurred in the past but never to the degree (magnitude and rate) at which it is currently occurring</a:t>
            </a:r>
          </a:p>
        </p:txBody>
      </p:sp>
      <p:pic>
        <p:nvPicPr>
          <p:cNvPr id="447" name="image14.jpg" descr="zeebe.pdf-1.jpg"/>
          <p:cNvPicPr>
            <a:picLocks noChangeAspect="1"/>
          </p:cNvPicPr>
          <p:nvPr/>
        </p:nvPicPr>
        <p:blipFill>
          <a:blip r:embed="rId3">
            <a:extLst/>
          </a:blip>
          <a:stretch>
            <a:fillRect/>
          </a:stretch>
        </p:blipFill>
        <p:spPr>
          <a:xfrm>
            <a:off x="4446728" y="2429799"/>
            <a:ext cx="8558073" cy="7168983"/>
          </a:xfrm>
          <a:prstGeom prst="rect">
            <a:avLst/>
          </a:prstGeom>
          <a:ln w="12700">
            <a:miter lim="400000"/>
          </a:ln>
        </p:spPr>
      </p:pic>
      <p:sp>
        <p:nvSpPr>
          <p:cNvPr id="448" name="Shape 448"/>
          <p:cNvSpPr/>
          <p:nvPr/>
        </p:nvSpPr>
        <p:spPr>
          <a:xfrm>
            <a:off x="4954209" y="9325400"/>
            <a:ext cx="1186072"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Zeebe 2011</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nvSpPr>
        <p:spPr>
          <a:xfrm>
            <a:off x="650239" y="-1"/>
            <a:ext cx="11704322" cy="225704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Historic Patterns of Ocean Acidification</a:t>
            </a:r>
          </a:p>
        </p:txBody>
      </p:sp>
      <p:sp>
        <p:nvSpPr>
          <p:cNvPr id="453" name="Shape 453"/>
          <p:cNvSpPr/>
          <p:nvPr/>
        </p:nvSpPr>
        <p:spPr>
          <a:xfrm>
            <a:off x="650239" y="2275840"/>
            <a:ext cx="11704322" cy="24082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85775" indent="-485775" algn="l" defTabSz="1300480">
              <a:spcBef>
                <a:spcPts val="800"/>
              </a:spcBef>
              <a:buSzPct val="100000"/>
              <a:buFont typeface="Arial"/>
              <a:buChar char="•"/>
              <a:defRPr sz="3400">
                <a:solidFill>
                  <a:srgbClr val="808080"/>
                </a:solidFill>
                <a:latin typeface="Century Gothic"/>
                <a:ea typeface="Century Gothic"/>
                <a:cs typeface="Century Gothic"/>
                <a:sym typeface="Century Gothic"/>
              </a:defRPr>
            </a:pPr>
            <a:r>
              <a:t>The most similar event: Paleocene-Eocene Thermal Maximum</a:t>
            </a:r>
          </a:p>
          <a:p>
            <a:pPr lvl="1" marL="850106" indent="-392906" algn="l" defTabSz="1300480">
              <a:spcBef>
                <a:spcPts val="500"/>
              </a:spcBef>
              <a:buSzPct val="100000"/>
              <a:buFont typeface="Courier New"/>
              <a:buChar char="o"/>
              <a:defRPr sz="2200">
                <a:solidFill>
                  <a:srgbClr val="808080"/>
                </a:solidFill>
                <a:latin typeface="Century Gothic"/>
                <a:ea typeface="Century Gothic"/>
                <a:cs typeface="Century Gothic"/>
                <a:sym typeface="Century Gothic"/>
              </a:defRPr>
            </a:pPr>
            <a:r>
              <a:t>~55 Million years ago</a:t>
            </a:r>
          </a:p>
          <a:p>
            <a:pPr lvl="1" marL="850106" indent="-392906" algn="l" defTabSz="1300480">
              <a:spcBef>
                <a:spcPts val="500"/>
              </a:spcBef>
              <a:buSzPct val="100000"/>
              <a:buFont typeface="Courier New"/>
              <a:buChar char="o"/>
              <a:defRPr sz="2200">
                <a:solidFill>
                  <a:srgbClr val="808080"/>
                </a:solidFill>
                <a:latin typeface="Century Gothic"/>
                <a:ea typeface="Century Gothic"/>
                <a:cs typeface="Century Gothic"/>
                <a:sym typeface="Century Gothic"/>
              </a:defRPr>
            </a:pPr>
            <a:r>
              <a:t>Occurred over a few thousand years</a:t>
            </a:r>
          </a:p>
          <a:p>
            <a:pPr lvl="1" marL="850106" indent="-392906" algn="l" defTabSz="1300480">
              <a:spcBef>
                <a:spcPts val="500"/>
              </a:spcBef>
              <a:buSzPct val="100000"/>
              <a:buFont typeface="Courier New"/>
              <a:buChar char="o"/>
              <a:defRPr sz="2200">
                <a:solidFill>
                  <a:srgbClr val="808080"/>
                </a:solidFill>
                <a:latin typeface="Century Gothic"/>
                <a:ea typeface="Century Gothic"/>
                <a:cs typeface="Century Gothic"/>
                <a:sym typeface="Century Gothic"/>
              </a:defRPr>
            </a:pPr>
            <a:r>
              <a:t>Temperature increased ~5-9°C and there were large released of C</a:t>
            </a:r>
          </a:p>
        </p:txBody>
      </p:sp>
      <p:pic>
        <p:nvPicPr>
          <p:cNvPr id="454" name="image15.jpg" descr="volcano-krakatoa.jpg"/>
          <p:cNvPicPr>
            <a:picLocks noChangeAspect="1"/>
          </p:cNvPicPr>
          <p:nvPr/>
        </p:nvPicPr>
        <p:blipFill>
          <a:blip r:embed="rId3">
            <a:extLst/>
          </a:blip>
          <a:stretch>
            <a:fillRect/>
          </a:stretch>
        </p:blipFill>
        <p:spPr>
          <a:xfrm>
            <a:off x="7308818" y="5556283"/>
            <a:ext cx="5403547" cy="4055400"/>
          </a:xfrm>
          <a:prstGeom prst="rect">
            <a:avLst/>
          </a:prstGeom>
          <a:ln w="12700">
            <a:miter lim="400000"/>
          </a:ln>
        </p:spPr>
      </p:pic>
      <p:pic>
        <p:nvPicPr>
          <p:cNvPr id="455" name="image16.jpg" descr="zeebe 2011.jpg"/>
          <p:cNvPicPr>
            <a:picLocks noChangeAspect="1"/>
          </p:cNvPicPr>
          <p:nvPr/>
        </p:nvPicPr>
        <p:blipFill>
          <a:blip r:embed="rId4">
            <a:extLst/>
          </a:blip>
          <a:stretch>
            <a:fillRect/>
          </a:stretch>
        </p:blipFill>
        <p:spPr>
          <a:xfrm>
            <a:off x="-1" y="4597438"/>
            <a:ext cx="7035666" cy="5156163"/>
          </a:xfrm>
          <a:prstGeom prst="rect">
            <a:avLst/>
          </a:prstGeom>
          <a:ln w="12700">
            <a:miter lim="400000"/>
          </a:ln>
        </p:spPr>
      </p:pic>
      <p:sp>
        <p:nvSpPr>
          <p:cNvPr id="456" name="Shape 456"/>
          <p:cNvSpPr/>
          <p:nvPr/>
        </p:nvSpPr>
        <p:spPr>
          <a:xfrm>
            <a:off x="137616" y="9315872"/>
            <a:ext cx="1186072"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Zeebe 2011</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Aquatic Biomes</a:t>
            </a:r>
          </a:p>
        </p:txBody>
      </p:sp>
      <p:sp>
        <p:nvSpPr>
          <p:cNvPr id="182" name="Shape 18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Three key physical factors affect the distribution and abundance of organisms: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Nutrient availability</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Water depth</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Water movement</a:t>
            </a:r>
          </a:p>
        </p:txBody>
      </p:sp>
      <p:sp>
        <p:nvSpPr>
          <p:cNvPr id="183" name="Shape 18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a:r>
              <a:t>Organism Response</a:t>
            </a:r>
          </a:p>
        </p:txBody>
      </p:sp>
      <p:sp>
        <p:nvSpPr>
          <p:cNvPr id="461" name="Shape 461"/>
          <p:cNvSpPr/>
          <p:nvPr>
            <p:ph type="body" idx="1"/>
          </p:nvPr>
        </p:nvSpPr>
        <p:spPr>
          <a:xfrm>
            <a:off x="650239" y="2275840"/>
            <a:ext cx="11704322" cy="6436926"/>
          </a:xfrm>
          <a:prstGeom prst="rect">
            <a:avLst/>
          </a:prstGeom>
        </p:spPr>
        <p:txBody>
          <a:bodyPr/>
          <a:lstStyle/>
          <a:p>
            <a:pPr/>
            <a:r>
              <a:t>At all life stages, attempts to maintain homeostasis under acidic conditions will come with energetic costs</a:t>
            </a:r>
          </a:p>
          <a:p>
            <a:pPr/>
          </a:p>
          <a:p>
            <a:pPr/>
          </a:p>
          <a:p>
            <a:pPr/>
          </a:p>
          <a:p>
            <a:pPr marL="0" indent="0" algn="ctr">
              <a:spcBef>
                <a:spcPts val="900"/>
              </a:spcBef>
              <a:buSzTx/>
              <a:buNone/>
              <a:defRPr sz="3800">
                <a:solidFill>
                  <a:srgbClr val="B26314"/>
                </a:solidFill>
              </a:defRPr>
            </a:pPr>
            <a:r>
              <a:t>Which physiological processes will be affected by OA?</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a:r>
              <a:t>Organism Response</a:t>
            </a:r>
          </a:p>
        </p:txBody>
      </p:sp>
      <p:sp>
        <p:nvSpPr>
          <p:cNvPr id="464" name="Shape 464"/>
          <p:cNvSpPr/>
          <p:nvPr>
            <p:ph type="body" idx="1"/>
          </p:nvPr>
        </p:nvSpPr>
        <p:spPr>
          <a:xfrm>
            <a:off x="650239" y="2275840"/>
            <a:ext cx="11704322" cy="6436926"/>
          </a:xfrm>
          <a:prstGeom prst="rect">
            <a:avLst/>
          </a:prstGeom>
        </p:spPr>
        <p:txBody>
          <a:bodyPr/>
          <a:lstStyle/>
          <a:p>
            <a:pPr/>
            <a:r>
              <a:t>Changes in extra- and intracellular pH</a:t>
            </a:r>
          </a:p>
          <a:p>
            <a:pPr lvl="1" marL="850106" indent="-392906">
              <a:spcBef>
                <a:spcPts val="500"/>
              </a:spcBef>
              <a:buFont typeface="Courier New"/>
              <a:defRPr sz="2200"/>
            </a:pPr>
            <a:r>
              <a:t>Possibility of buffering with HCO</a:t>
            </a:r>
            <a:r>
              <a:rPr baseline="-19818"/>
              <a:t>3</a:t>
            </a:r>
            <a:r>
              <a:rPr baseline="30545"/>
              <a:t>-</a:t>
            </a:r>
          </a:p>
          <a:p>
            <a:pPr/>
            <a:r>
              <a:t>Membrane proteins  could correct H</a:t>
            </a:r>
            <a:r>
              <a:rPr baseline="30588"/>
              <a:t>+</a:t>
            </a:r>
            <a:r>
              <a:t> imbalance</a:t>
            </a:r>
          </a:p>
          <a:p>
            <a:pPr/>
            <a:r>
              <a:t>Shell dissolution common at all life stages</a:t>
            </a:r>
          </a:p>
          <a:p>
            <a:pPr/>
            <a:r>
              <a:t>Changes in physiological pathways:</a:t>
            </a:r>
          </a:p>
          <a:p>
            <a:pPr lvl="1" marL="850106" indent="-392906">
              <a:spcBef>
                <a:spcPts val="500"/>
              </a:spcBef>
              <a:buFont typeface="Courier New"/>
              <a:defRPr sz="2200"/>
            </a:pPr>
            <a:r>
              <a:t>Energy metabolism</a:t>
            </a:r>
          </a:p>
          <a:p>
            <a:pPr lvl="1" marL="850106" indent="-392906">
              <a:spcBef>
                <a:spcPts val="500"/>
              </a:spcBef>
              <a:buFont typeface="Courier New"/>
              <a:defRPr sz="2200"/>
            </a:pPr>
            <a:r>
              <a:t>Molecular chaperones</a:t>
            </a:r>
          </a:p>
          <a:p>
            <a:pPr lvl="1" marL="850106" indent="-392906">
              <a:spcBef>
                <a:spcPts val="500"/>
              </a:spcBef>
              <a:buFont typeface="Courier New"/>
              <a:defRPr sz="2200"/>
            </a:pPr>
            <a:r>
              <a:t>Ion transport</a:t>
            </a:r>
          </a:p>
          <a:p>
            <a:pPr lvl="1" marL="850106" indent="-392906">
              <a:spcBef>
                <a:spcPts val="500"/>
              </a:spcBef>
              <a:buFont typeface="Courier New"/>
              <a:defRPr sz="2200"/>
            </a:pPr>
            <a:r>
              <a:t>Calcification </a:t>
            </a:r>
          </a:p>
          <a:p>
            <a:pPr lvl="1" marL="850106" indent="-392906">
              <a:spcBef>
                <a:spcPts val="500"/>
              </a:spcBef>
              <a:buFont typeface="Courier New"/>
              <a:defRPr sz="2200"/>
            </a:pPr>
            <a:r>
              <a:t>Development</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nvSpPr>
        <p:spPr>
          <a:xfrm>
            <a:off x="-1" y="1598372"/>
            <a:ext cx="12677425" cy="120943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lnSpc>
                <a:spcPts val="8200"/>
              </a:lnSpc>
              <a:defRPr sz="7600">
                <a:solidFill>
                  <a:srgbClr val="2F5897"/>
                </a:solidFill>
                <a:effectLst>
                  <a:outerShdw sx="100000" sy="100000" kx="0" ky="0" algn="b" rotWithShape="0" blurRad="63500" dist="38100" dir="5400000">
                    <a:srgbClr val="000000">
                      <a:alpha val="25000"/>
                    </a:srgbClr>
                  </a:outerShdw>
                </a:effectLst>
                <a:latin typeface="Palatino Linotype"/>
                <a:ea typeface="Palatino Linotype"/>
                <a:cs typeface="Palatino Linotype"/>
                <a:sym typeface="Palatino Linotype"/>
              </a:defRPr>
            </a:lvl1pPr>
          </a:lstStyle>
          <a:p>
            <a:pPr/>
            <a:r>
              <a:t>Experimental Design</a:t>
            </a:r>
          </a:p>
        </p:txBody>
      </p:sp>
      <p:sp>
        <p:nvSpPr>
          <p:cNvPr id="469" name="Shape 469"/>
          <p:cNvSpPr/>
          <p:nvPr/>
        </p:nvSpPr>
        <p:spPr>
          <a:xfrm>
            <a:off x="-1" y="3319506"/>
            <a:ext cx="4866405"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Equilibrate treatment water</a:t>
            </a:r>
          </a:p>
        </p:txBody>
      </p:sp>
      <p:sp>
        <p:nvSpPr>
          <p:cNvPr id="470" name="Shape 470"/>
          <p:cNvSpPr/>
          <p:nvPr/>
        </p:nvSpPr>
        <p:spPr>
          <a:xfrm>
            <a:off x="2429659" y="6074363"/>
            <a:ext cx="2253255"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Fertilization</a:t>
            </a:r>
          </a:p>
        </p:txBody>
      </p:sp>
      <p:sp>
        <p:nvSpPr>
          <p:cNvPr id="471" name="Shape 471"/>
          <p:cNvSpPr/>
          <p:nvPr/>
        </p:nvSpPr>
        <p:spPr>
          <a:xfrm>
            <a:off x="4990091" y="6056654"/>
            <a:ext cx="10421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1 hpf</a:t>
            </a:r>
          </a:p>
        </p:txBody>
      </p:sp>
      <p:sp>
        <p:nvSpPr>
          <p:cNvPr id="472" name="Shape 472"/>
          <p:cNvSpPr/>
          <p:nvPr/>
        </p:nvSpPr>
        <p:spPr>
          <a:xfrm>
            <a:off x="6242451" y="6089200"/>
            <a:ext cx="10421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6 hpf</a:t>
            </a:r>
          </a:p>
        </p:txBody>
      </p:sp>
      <p:sp>
        <p:nvSpPr>
          <p:cNvPr id="473" name="Shape 473"/>
          <p:cNvSpPr/>
          <p:nvPr/>
        </p:nvSpPr>
        <p:spPr>
          <a:xfrm>
            <a:off x="7868103" y="6040381"/>
            <a:ext cx="1258091"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24 hpf</a:t>
            </a:r>
          </a:p>
        </p:txBody>
      </p:sp>
      <p:sp>
        <p:nvSpPr>
          <p:cNvPr id="474" name="Shape 474"/>
          <p:cNvSpPr/>
          <p:nvPr/>
        </p:nvSpPr>
        <p:spPr>
          <a:xfrm>
            <a:off x="9979495" y="6003525"/>
            <a:ext cx="12580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72 hpf</a:t>
            </a:r>
          </a:p>
        </p:txBody>
      </p:sp>
      <p:sp>
        <p:nvSpPr>
          <p:cNvPr id="475" name="Shape 475"/>
          <p:cNvSpPr/>
          <p:nvPr/>
        </p:nvSpPr>
        <p:spPr>
          <a:xfrm>
            <a:off x="11570999" y="6043254"/>
            <a:ext cx="125809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3400">
                <a:latin typeface="Palatino Linotype"/>
                <a:ea typeface="Palatino Linotype"/>
                <a:cs typeface="Palatino Linotype"/>
                <a:sym typeface="Palatino Linotype"/>
              </a:defRPr>
            </a:lvl1pPr>
          </a:lstStyle>
          <a:p>
            <a:pPr/>
            <a:r>
              <a:t>96 hpf</a:t>
            </a:r>
          </a:p>
        </p:txBody>
      </p:sp>
      <p:sp>
        <p:nvSpPr>
          <p:cNvPr id="476" name="Shape 476"/>
          <p:cNvSpPr/>
          <p:nvPr/>
        </p:nvSpPr>
        <p:spPr>
          <a:xfrm>
            <a:off x="141668" y="7863497"/>
            <a:ext cx="6423960" cy="1209549"/>
          </a:xfrm>
          <a:prstGeom prst="rect">
            <a:avLst/>
          </a:prstGeom>
          <a:ln w="12700">
            <a:solidFill>
              <a:srgbClr val="008000"/>
            </a:solidFill>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sz="3400">
                <a:solidFill>
                  <a:srgbClr val="217436"/>
                </a:solidFill>
                <a:latin typeface="Palatino Linotype"/>
                <a:ea typeface="Palatino Linotype"/>
                <a:cs typeface="Palatino Linotype"/>
                <a:sym typeface="Palatino Linotype"/>
              </a:defRPr>
            </a:lvl1pPr>
          </a:lstStyle>
          <a:p>
            <a:pPr/>
            <a:r>
              <a:t>Fix samples for developmental stage, size, and calcification</a:t>
            </a:r>
          </a:p>
        </p:txBody>
      </p:sp>
      <p:sp>
        <p:nvSpPr>
          <p:cNvPr id="477" name="Shape 477"/>
          <p:cNvSpPr/>
          <p:nvPr/>
        </p:nvSpPr>
        <p:spPr>
          <a:xfrm flipV="1">
            <a:off x="-1" y="6623091"/>
            <a:ext cx="13004802" cy="32547"/>
          </a:xfrm>
          <a:prstGeom prst="line">
            <a:avLst/>
          </a:prstGeom>
          <a:ln w="38100">
            <a:solidFill>
              <a:srgbClr val="4A6717"/>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478" name="Shape 478"/>
          <p:cNvSpPr/>
          <p:nvPr/>
        </p:nvSpPr>
        <p:spPr>
          <a:xfrm flipH="1">
            <a:off x="668302" y="3976096"/>
            <a:ext cx="1761357" cy="2646996"/>
          </a:xfrm>
          <a:prstGeom prst="line">
            <a:avLst/>
          </a:prstGeom>
          <a:ln w="38100">
            <a:solidFill>
              <a:srgbClr val="4A6717"/>
            </a:solidFil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cxnSp>
        <p:nvCxnSpPr>
          <p:cNvPr id="479" name="Connector 479"/>
          <p:cNvCxnSpPr>
            <a:stCxn id="476" idx="0"/>
            <a:endCxn id="471" idx="0"/>
          </p:cNvCxnSpPr>
          <p:nvPr/>
        </p:nvCxnSpPr>
        <p:spPr>
          <a:xfrm flipV="1">
            <a:off x="3353648" y="6388378"/>
            <a:ext cx="2157539" cy="2079894"/>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cxnSp>
        <p:nvCxnSpPr>
          <p:cNvPr id="480" name="Connector 480"/>
          <p:cNvCxnSpPr>
            <a:stCxn id="476" idx="0"/>
            <a:endCxn id="472" idx="0"/>
          </p:cNvCxnSpPr>
          <p:nvPr/>
        </p:nvCxnSpPr>
        <p:spPr>
          <a:xfrm flipV="1">
            <a:off x="3353648" y="6420924"/>
            <a:ext cx="3409900" cy="2047348"/>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cxnSp>
        <p:nvCxnSpPr>
          <p:cNvPr id="481" name="Connector 481"/>
          <p:cNvCxnSpPr>
            <a:stCxn id="476" idx="0"/>
            <a:endCxn id="473" idx="0"/>
          </p:cNvCxnSpPr>
          <p:nvPr/>
        </p:nvCxnSpPr>
        <p:spPr>
          <a:xfrm flipV="1">
            <a:off x="3353648" y="6372105"/>
            <a:ext cx="5143501" cy="2096167"/>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cxnSp>
        <p:nvCxnSpPr>
          <p:cNvPr id="482" name="Connector 482"/>
          <p:cNvCxnSpPr>
            <a:stCxn id="476" idx="0"/>
            <a:endCxn id="474" idx="0"/>
          </p:cNvCxnSpPr>
          <p:nvPr/>
        </p:nvCxnSpPr>
        <p:spPr>
          <a:xfrm flipV="1">
            <a:off x="3353648" y="6335249"/>
            <a:ext cx="7254894" cy="2133023"/>
          </a:xfrm>
          <a:prstGeom prst="straightConnector1">
            <a:avLst/>
          </a:prstGeom>
          <a:ln w="38100">
            <a:solidFill>
              <a:srgbClr val="008000"/>
            </a:solidFill>
            <a:tailEnd type="triangle"/>
          </a:ln>
          <a:effectLst>
            <a:outerShdw sx="100000" sy="100000" kx="0" ky="0" algn="b" rotWithShape="0" blurRad="50800" dist="25400" dir="5400000">
              <a:srgbClr val="000000">
                <a:alpha val="38000"/>
              </a:srgbClr>
            </a:outerShdw>
          </a:effectLst>
        </p:spPr>
      </p:cxnSp>
      <p:pic>
        <p:nvPicPr>
          <p:cNvPr id="483" name="image17.jpg" descr="BTV JPEG 004.jpg"/>
          <p:cNvPicPr>
            <a:picLocks noChangeAspect="1"/>
          </p:cNvPicPr>
          <p:nvPr/>
        </p:nvPicPr>
        <p:blipFill>
          <a:blip r:embed="rId3">
            <a:extLst/>
          </a:blip>
          <a:srcRect l="35996" t="15631" r="22986" b="40094"/>
          <a:stretch>
            <a:fillRect/>
          </a:stretch>
        </p:blipFill>
        <p:spPr>
          <a:xfrm>
            <a:off x="2774391" y="4338743"/>
            <a:ext cx="2162221" cy="1750459"/>
          </a:xfrm>
          <a:prstGeom prst="rect">
            <a:avLst/>
          </a:prstGeom>
          <a:ln w="12700">
            <a:solidFill>
              <a:srgbClr val="000000"/>
            </a:solidFill>
          </a:ln>
        </p:spPr>
      </p:pic>
      <p:pic>
        <p:nvPicPr>
          <p:cNvPr id="484" name="image18.jpg" descr="hatching.jpg"/>
          <p:cNvPicPr>
            <a:picLocks noChangeAspect="1"/>
          </p:cNvPicPr>
          <p:nvPr/>
        </p:nvPicPr>
        <p:blipFill>
          <a:blip r:embed="rId4">
            <a:extLst/>
          </a:blip>
          <a:srcRect l="0" t="0" r="26897" b="0"/>
          <a:stretch>
            <a:fillRect/>
          </a:stretch>
        </p:blipFill>
        <p:spPr>
          <a:xfrm>
            <a:off x="4962774" y="4320681"/>
            <a:ext cx="2367290" cy="1750460"/>
          </a:xfrm>
          <a:prstGeom prst="rect">
            <a:avLst/>
          </a:prstGeom>
          <a:ln w="12700">
            <a:solidFill>
              <a:srgbClr val="000000"/>
            </a:solidFill>
          </a:ln>
        </p:spPr>
      </p:pic>
      <p:pic>
        <p:nvPicPr>
          <p:cNvPr id="485" name="image19.jpg" descr="103A20110729.000045.jpg"/>
          <p:cNvPicPr>
            <a:picLocks noChangeAspect="1"/>
          </p:cNvPicPr>
          <p:nvPr/>
        </p:nvPicPr>
        <p:blipFill>
          <a:blip r:embed="rId5">
            <a:extLst/>
          </a:blip>
          <a:srcRect l="0" t="0" r="13613" b="13084"/>
          <a:stretch>
            <a:fillRect/>
          </a:stretch>
        </p:blipFill>
        <p:spPr>
          <a:xfrm>
            <a:off x="11003804" y="4278077"/>
            <a:ext cx="2000997" cy="1761574"/>
          </a:xfrm>
          <a:prstGeom prst="rect">
            <a:avLst/>
          </a:prstGeom>
          <a:ln w="12700">
            <a:solidFill>
              <a:srgbClr val="000000"/>
            </a:solidFill>
          </a:ln>
        </p:spPr>
      </p:pic>
      <p:pic>
        <p:nvPicPr>
          <p:cNvPr id="486" name="image20.png" descr="24 hpf.tiff"/>
          <p:cNvPicPr>
            <a:picLocks noChangeAspect="1"/>
          </p:cNvPicPr>
          <p:nvPr/>
        </p:nvPicPr>
        <p:blipFill>
          <a:blip r:embed="rId6">
            <a:extLst/>
          </a:blip>
          <a:stretch>
            <a:fillRect/>
          </a:stretch>
        </p:blipFill>
        <p:spPr>
          <a:xfrm>
            <a:off x="7360645" y="4311783"/>
            <a:ext cx="1792212" cy="1744872"/>
          </a:xfrm>
          <a:prstGeom prst="rect">
            <a:avLst/>
          </a:prstGeom>
          <a:ln w="12700">
            <a:solidFill>
              <a:srgbClr val="000000"/>
            </a:solidFill>
          </a:ln>
        </p:spPr>
      </p:pic>
      <p:pic>
        <p:nvPicPr>
          <p:cNvPr id="487" name="image21.png" descr="72 hpf.tiff"/>
          <p:cNvPicPr>
            <a:picLocks noChangeAspect="1"/>
          </p:cNvPicPr>
          <p:nvPr/>
        </p:nvPicPr>
        <p:blipFill>
          <a:blip r:embed="rId7">
            <a:extLst/>
          </a:blip>
          <a:stretch>
            <a:fillRect/>
          </a:stretch>
        </p:blipFill>
        <p:spPr>
          <a:xfrm>
            <a:off x="9152856" y="4311783"/>
            <a:ext cx="1850948" cy="1717912"/>
          </a:xfrm>
          <a:prstGeom prst="rect">
            <a:avLst/>
          </a:prstGeom>
          <a:ln w="12700">
            <a:solidFill>
              <a:srgbClr val="000000"/>
            </a:solidFill>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1" name="image22.png" descr="controller pH.pdf"/>
          <p:cNvPicPr>
            <a:picLocks noChangeAspect="1"/>
          </p:cNvPicPr>
          <p:nvPr/>
        </p:nvPicPr>
        <p:blipFill>
          <a:blip r:embed="rId3">
            <a:extLst/>
          </a:blip>
          <a:stretch>
            <a:fillRect/>
          </a:stretch>
        </p:blipFill>
        <p:spPr>
          <a:xfrm>
            <a:off x="1904408" y="265422"/>
            <a:ext cx="9488178" cy="9488179"/>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nvSpPr>
        <p:spPr>
          <a:xfrm>
            <a:off x="9532117" y="6195342"/>
            <a:ext cx="1119859" cy="415432"/>
          </a:xfrm>
          <a:prstGeom prst="leftArrow">
            <a:avLst>
              <a:gd name="adj1" fmla="val 50000"/>
              <a:gd name="adj2" fmla="val 50000"/>
            </a:avLst>
          </a:prstGeom>
          <a:solidFill>
            <a:srgbClr val="42568D"/>
          </a:solidFill>
          <a:ln w="12700">
            <a:solidFill>
              <a:srgbClr val="5C72B2"/>
            </a:solidFill>
          </a:ln>
          <a:effectLst>
            <a:outerShdw sx="100000" sy="100000" kx="0" ky="0" algn="b" rotWithShape="0" blurRad="50800" dist="25400" dir="5400000">
              <a:srgbClr val="000000">
                <a:alpha val="35000"/>
              </a:srgbClr>
            </a:outerShdw>
          </a:effectLst>
        </p:spPr>
        <p:txBody>
          <a:bodyPr lIns="65023" tIns="65023" rIns="65023" bIns="65023" anchor="ctr"/>
          <a:lstStyle/>
          <a:p>
            <a:pPr defTabSz="650240">
              <a:defRPr sz="2400">
                <a:solidFill>
                  <a:srgbClr val="FFFFFF"/>
                </a:solidFill>
                <a:latin typeface="Palatino Linotype"/>
                <a:ea typeface="Palatino Linotype"/>
                <a:cs typeface="Palatino Linotype"/>
                <a:sym typeface="Palatino Linotype"/>
              </a:defRPr>
            </a:pPr>
          </a:p>
        </p:txBody>
      </p:sp>
      <p:sp>
        <p:nvSpPr>
          <p:cNvPr id="496" name="Shape 496"/>
          <p:cNvSpPr/>
          <p:nvPr/>
        </p:nvSpPr>
        <p:spPr>
          <a:xfrm>
            <a:off x="10651975" y="5743786"/>
            <a:ext cx="2242081" cy="1196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3400">
                <a:latin typeface="Palatino Linotype"/>
                <a:ea typeface="Palatino Linotype"/>
                <a:cs typeface="Palatino Linotype"/>
                <a:sym typeface="Palatino Linotype"/>
              </a:defRPr>
            </a:pPr>
            <a:r>
              <a:t>Dissolution</a:t>
            </a:r>
          </a:p>
          <a:p>
            <a:pPr algn="l" defTabSz="650240">
              <a:defRPr sz="3400">
                <a:latin typeface="Palatino Linotype"/>
                <a:ea typeface="Palatino Linotype"/>
                <a:cs typeface="Palatino Linotype"/>
                <a:sym typeface="Palatino Linotype"/>
              </a:defRPr>
            </a:pPr>
            <a:r>
              <a:t>threshold</a:t>
            </a:r>
          </a:p>
        </p:txBody>
      </p:sp>
      <p:pic>
        <p:nvPicPr>
          <p:cNvPr id="497" name="image23.pdf" descr="larvae omega source water.pdf"/>
          <p:cNvPicPr>
            <a:picLocks noChangeAspect="1"/>
          </p:cNvPicPr>
          <p:nvPr/>
        </p:nvPicPr>
        <p:blipFill>
          <a:blip r:embed="rId3">
            <a:extLst/>
          </a:blip>
          <a:stretch>
            <a:fillRect/>
          </a:stretch>
        </p:blipFill>
        <p:spPr>
          <a:xfrm>
            <a:off x="916248" y="436785"/>
            <a:ext cx="9103361" cy="9103361"/>
          </a:xfrm>
          <a:prstGeom prst="rect">
            <a:avLst/>
          </a:prstGeom>
          <a:ln w="12700">
            <a:miter lim="400000"/>
          </a:ln>
        </p:spPr>
      </p:pic>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1" name="image24.jpg" descr="Figure 6.jpg"/>
          <p:cNvPicPr>
            <a:picLocks noChangeAspect="1"/>
          </p:cNvPicPr>
          <p:nvPr/>
        </p:nvPicPr>
        <p:blipFill>
          <a:blip r:embed="rId3">
            <a:extLst/>
          </a:blip>
          <a:stretch>
            <a:fillRect/>
          </a:stretch>
        </p:blipFill>
        <p:spPr>
          <a:xfrm>
            <a:off x="165843" y="1333320"/>
            <a:ext cx="8964644" cy="8201695"/>
          </a:xfrm>
          <a:prstGeom prst="rect">
            <a:avLst/>
          </a:prstGeom>
          <a:ln w="12700">
            <a:miter lim="400000"/>
          </a:ln>
        </p:spPr>
      </p:pic>
      <p:pic>
        <p:nvPicPr>
          <p:cNvPr id="502" name="image25.jpg" descr="Fig 1 color.jpg"/>
          <p:cNvPicPr>
            <a:picLocks noChangeAspect="1"/>
          </p:cNvPicPr>
          <p:nvPr/>
        </p:nvPicPr>
        <p:blipFill>
          <a:blip r:embed="rId4">
            <a:extLst/>
          </a:blip>
          <a:stretch>
            <a:fillRect/>
          </a:stretch>
        </p:blipFill>
        <p:spPr>
          <a:xfrm>
            <a:off x="7753618" y="474544"/>
            <a:ext cx="4950495" cy="2184807"/>
          </a:xfrm>
          <a:prstGeom prst="rect">
            <a:avLst/>
          </a:prstGeom>
          <a:ln w="12700">
            <a:miter lim="400000"/>
          </a:ln>
        </p:spPr>
      </p:pic>
      <p:sp>
        <p:nvSpPr>
          <p:cNvPr id="503" name="Shape 503"/>
          <p:cNvSpPr/>
          <p:nvPr/>
        </p:nvSpPr>
        <p:spPr>
          <a:xfrm>
            <a:off x="9501473" y="9285667"/>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7" name="image26.jpg" descr="Figure 3.jpg"/>
          <p:cNvPicPr>
            <a:picLocks noChangeAspect="1"/>
          </p:cNvPicPr>
          <p:nvPr/>
        </p:nvPicPr>
        <p:blipFill>
          <a:blip r:embed="rId3">
            <a:extLst/>
          </a:blip>
          <a:stretch>
            <a:fillRect/>
          </a:stretch>
        </p:blipFill>
        <p:spPr>
          <a:xfrm>
            <a:off x="919530" y="559928"/>
            <a:ext cx="8999323" cy="8609179"/>
          </a:xfrm>
          <a:prstGeom prst="rect">
            <a:avLst/>
          </a:prstGeom>
          <a:ln w="12700">
            <a:miter lim="400000"/>
          </a:ln>
        </p:spPr>
      </p:pic>
      <p:pic>
        <p:nvPicPr>
          <p:cNvPr id="508" name="image27.png" descr="103A3.14.tif"/>
          <p:cNvPicPr>
            <a:picLocks noChangeAspect="1"/>
          </p:cNvPicPr>
          <p:nvPr/>
        </p:nvPicPr>
        <p:blipFill>
          <a:blip r:embed="rId4">
            <a:extLst/>
          </a:blip>
          <a:srcRect l="43166" t="15683" r="40442" b="65297"/>
          <a:stretch>
            <a:fillRect/>
          </a:stretch>
        </p:blipFill>
        <p:spPr>
          <a:xfrm>
            <a:off x="10693395" y="3563182"/>
            <a:ext cx="1965390" cy="1710518"/>
          </a:xfrm>
          <a:prstGeom prst="rect">
            <a:avLst/>
          </a:prstGeom>
          <a:ln w="12700">
            <a:solidFill>
              <a:srgbClr val="4A6717"/>
            </a:solidFill>
          </a:ln>
        </p:spPr>
      </p:pic>
      <p:sp>
        <p:nvSpPr>
          <p:cNvPr id="509" name="Shape 509"/>
          <p:cNvSpPr/>
          <p:nvPr/>
        </p:nvSpPr>
        <p:spPr>
          <a:xfrm>
            <a:off x="11182156" y="4729014"/>
            <a:ext cx="952373" cy="180623"/>
          </a:xfrm>
          <a:prstGeom prst="line">
            <a:avLst/>
          </a:prstGeom>
          <a:ln w="381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510" name="Shape 510"/>
          <p:cNvSpPr/>
          <p:nvPr/>
        </p:nvSpPr>
        <p:spPr>
          <a:xfrm>
            <a:off x="9501473" y="9285667"/>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4" name="image28.jpg" descr="Figure 4.jpg"/>
          <p:cNvPicPr>
            <a:picLocks noChangeAspect="1"/>
          </p:cNvPicPr>
          <p:nvPr/>
        </p:nvPicPr>
        <p:blipFill>
          <a:blip r:embed="rId3">
            <a:extLst/>
          </a:blip>
          <a:stretch>
            <a:fillRect/>
          </a:stretch>
        </p:blipFill>
        <p:spPr>
          <a:xfrm>
            <a:off x="985213" y="596053"/>
            <a:ext cx="8999322" cy="8557160"/>
          </a:xfrm>
          <a:prstGeom prst="rect">
            <a:avLst/>
          </a:prstGeom>
          <a:ln w="12700">
            <a:miter lim="400000"/>
          </a:ln>
        </p:spPr>
      </p:pic>
      <p:pic>
        <p:nvPicPr>
          <p:cNvPr id="515" name="image27.png" descr="103A3.14.tif"/>
          <p:cNvPicPr>
            <a:picLocks noChangeAspect="1"/>
          </p:cNvPicPr>
          <p:nvPr/>
        </p:nvPicPr>
        <p:blipFill>
          <a:blip r:embed="rId4">
            <a:extLst/>
          </a:blip>
          <a:srcRect l="43166" t="15683" r="40442" b="65297"/>
          <a:stretch>
            <a:fillRect/>
          </a:stretch>
        </p:blipFill>
        <p:spPr>
          <a:xfrm>
            <a:off x="10693395" y="3563182"/>
            <a:ext cx="1965390" cy="1710518"/>
          </a:xfrm>
          <a:prstGeom prst="rect">
            <a:avLst/>
          </a:prstGeom>
          <a:ln w="12700">
            <a:solidFill>
              <a:srgbClr val="4A6717"/>
            </a:solidFill>
          </a:ln>
        </p:spPr>
      </p:pic>
      <p:sp>
        <p:nvSpPr>
          <p:cNvPr id="516" name="Shape 516"/>
          <p:cNvSpPr/>
          <p:nvPr/>
        </p:nvSpPr>
        <p:spPr>
          <a:xfrm flipV="1">
            <a:off x="11641924" y="3858747"/>
            <a:ext cx="229883" cy="870269"/>
          </a:xfrm>
          <a:prstGeom prst="line">
            <a:avLst/>
          </a:prstGeom>
          <a:ln w="38100">
            <a:solidFill>
              <a:srgbClr val="FFFFFF"/>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517" name="Shape 517"/>
          <p:cNvSpPr/>
          <p:nvPr/>
        </p:nvSpPr>
        <p:spPr>
          <a:xfrm>
            <a:off x="9501473" y="9285667"/>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1" name="image29.jpg" descr="Figure 5.jpg"/>
          <p:cNvPicPr>
            <a:picLocks noChangeAspect="1"/>
          </p:cNvPicPr>
          <p:nvPr/>
        </p:nvPicPr>
        <p:blipFill>
          <a:blip r:embed="rId3">
            <a:extLst/>
          </a:blip>
          <a:stretch>
            <a:fillRect/>
          </a:stretch>
        </p:blipFill>
        <p:spPr>
          <a:xfrm>
            <a:off x="1950719" y="325119"/>
            <a:ext cx="9103362" cy="9103362"/>
          </a:xfrm>
          <a:prstGeom prst="rect">
            <a:avLst/>
          </a:prstGeom>
          <a:ln w="12700">
            <a:miter lim="400000"/>
          </a:ln>
        </p:spPr>
      </p:pic>
      <p:sp>
        <p:nvSpPr>
          <p:cNvPr id="522" name="Shape 522"/>
          <p:cNvSpPr/>
          <p:nvPr/>
        </p:nvSpPr>
        <p:spPr>
          <a:xfrm flipV="1">
            <a:off x="3004896" y="3103418"/>
            <a:ext cx="7504034" cy="2430190"/>
          </a:xfrm>
          <a:prstGeom prst="line">
            <a:avLst/>
          </a:prstGeom>
          <a:ln w="38100">
            <a:solidFill>
              <a:srgbClr val="F0B57A"/>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523" name="Shape 523"/>
          <p:cNvSpPr/>
          <p:nvPr/>
        </p:nvSpPr>
        <p:spPr>
          <a:xfrm flipV="1">
            <a:off x="3004896" y="1576339"/>
            <a:ext cx="7504034" cy="4318514"/>
          </a:xfrm>
          <a:prstGeom prst="line">
            <a:avLst/>
          </a:prstGeom>
          <a:ln w="38100">
            <a:solidFill>
              <a:srgbClr val="0000FF"/>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524" name="Shape 524"/>
          <p:cNvSpPr/>
          <p:nvPr/>
        </p:nvSpPr>
        <p:spPr>
          <a:xfrm flipV="1">
            <a:off x="3004896" y="1395717"/>
            <a:ext cx="7306991" cy="5385828"/>
          </a:xfrm>
          <a:prstGeom prst="line">
            <a:avLst/>
          </a:prstGeom>
          <a:ln w="38100">
            <a:solidFill>
              <a:srgbClr val="008000"/>
            </a:solidFill>
          </a:ln>
          <a:effectLst>
            <a:outerShdw sx="100000" sy="100000" kx="0" ky="0" algn="b" rotWithShape="0" blurRad="50800" dist="25400" dir="5400000">
              <a:srgbClr val="000000">
                <a:alpha val="38000"/>
              </a:srgbClr>
            </a:outerShdw>
          </a:effectLst>
        </p:spPr>
        <p:txBody>
          <a:bodyPr lIns="65023" tIns="65023" rIns="65023" bIns="65023"/>
          <a:lstStyle/>
          <a:p>
            <a:pPr algn="l" defTabSz="650240">
              <a:defRPr sz="2400">
                <a:latin typeface="Palatino Linotype"/>
                <a:ea typeface="Palatino Linotype"/>
                <a:cs typeface="Palatino Linotype"/>
                <a:sym typeface="Palatino Linotype"/>
              </a:defRPr>
            </a:pPr>
          </a:p>
        </p:txBody>
      </p:sp>
      <p:sp>
        <p:nvSpPr>
          <p:cNvPr id="525" name="Shape 525"/>
          <p:cNvSpPr/>
          <p:nvPr/>
        </p:nvSpPr>
        <p:spPr>
          <a:xfrm>
            <a:off x="9501473" y="9285667"/>
            <a:ext cx="2936848" cy="422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i="1" sz="1800">
                <a:solidFill>
                  <a:srgbClr val="753E3E"/>
                </a:solidFill>
                <a:latin typeface="Palatino Linotype"/>
                <a:ea typeface="Palatino Linotype"/>
                <a:cs typeface="Palatino Linotype"/>
                <a:sym typeface="Palatino Linotype"/>
              </a:defRPr>
            </a:lvl1pPr>
          </a:lstStyle>
          <a:p>
            <a:pPr/>
            <a:r>
              <a:t>Timmins-Schiffman et al. 2013</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title"/>
          </p:nvPr>
        </p:nvSpPr>
        <p:spPr>
          <a:prstGeom prst="rect">
            <a:avLst/>
          </a:prstGeom>
        </p:spPr>
        <p:txBody>
          <a:bodyPr/>
          <a:lstStyle/>
          <a:p>
            <a:pPr/>
            <a:r>
              <a:t>Conclusions</a:t>
            </a:r>
          </a:p>
        </p:txBody>
      </p:sp>
      <p:sp>
        <p:nvSpPr>
          <p:cNvPr id="530" name="Shape 530"/>
          <p:cNvSpPr/>
          <p:nvPr>
            <p:ph type="body" idx="1"/>
          </p:nvPr>
        </p:nvSpPr>
        <p:spPr>
          <a:xfrm>
            <a:off x="650239" y="2275840"/>
            <a:ext cx="11704322" cy="6436926"/>
          </a:xfrm>
          <a:prstGeom prst="rect">
            <a:avLst/>
          </a:prstGeom>
        </p:spPr>
        <p:txBody>
          <a:bodyPr/>
          <a:lstStyle/>
          <a:p>
            <a:pPr/>
            <a:r>
              <a:t>Elevated pCO</a:t>
            </a:r>
            <a:r>
              <a:rPr baseline="-19411"/>
              <a:t>2</a:t>
            </a:r>
            <a:r>
              <a:t> puts stress on larvae, leading to different allocations of internal energy reserves for metabolic processes</a:t>
            </a:r>
          </a:p>
          <a:p>
            <a:pPr/>
            <a:r>
              <a:t>The phenotype associated with these changes is developmental delay</a:t>
            </a:r>
          </a:p>
          <a:p>
            <a:pPr/>
            <a:r>
              <a:t>What is the significance of these changes?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Salinity</a:t>
            </a:r>
          </a:p>
        </p:txBody>
      </p:sp>
      <p:sp>
        <p:nvSpPr>
          <p:cNvPr id="186" name="Shape 18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proportion of solutes dissolved in water determines its </a:t>
            </a:r>
            <a:r>
              <a:rPr b="1"/>
              <a:t>salinity</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solutes possess a positive charge like sodium, potassium, magnesium, and calcium that combines with those of a negative charge like chlorine, bromine, and fluorine to form salts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Salinity has dramatic effects on osmosis and water balance in organisms</a:t>
            </a:r>
          </a:p>
        </p:txBody>
      </p:sp>
      <p:sp>
        <p:nvSpPr>
          <p:cNvPr id="187" name="Shape 18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title"/>
          </p:nvPr>
        </p:nvSpPr>
        <p:spPr>
          <a:prstGeom prst="rect">
            <a:avLst/>
          </a:prstGeom>
        </p:spPr>
        <p:txBody>
          <a:bodyPr/>
          <a:lstStyle/>
          <a:p>
            <a:pPr/>
            <a:r>
              <a:t>Significance</a:t>
            </a:r>
          </a:p>
        </p:txBody>
      </p:sp>
      <p:sp>
        <p:nvSpPr>
          <p:cNvPr id="535" name="Shape 535"/>
          <p:cNvSpPr/>
          <p:nvPr>
            <p:ph type="body" idx="1"/>
          </p:nvPr>
        </p:nvSpPr>
        <p:spPr>
          <a:xfrm>
            <a:off x="650239" y="2275840"/>
            <a:ext cx="11704322" cy="6436926"/>
          </a:xfrm>
          <a:prstGeom prst="rect">
            <a:avLst/>
          </a:prstGeom>
        </p:spPr>
        <p:txBody>
          <a:bodyPr/>
          <a:lstStyle/>
          <a:p>
            <a:pPr/>
            <a:r>
              <a:t>Recent studies have shown that OA effects on larval stages continue to affect growth and survival at later stages</a:t>
            </a:r>
          </a:p>
          <a:p>
            <a:pPr/>
            <a:r>
              <a:t>Knowledge about how carbonate chemistry affects larval stages can help mitigate effects in the hatchery </a:t>
            </a:r>
            <a:r>
              <a:rPr sz="2400"/>
              <a:t>(Barton et al. in press)</a:t>
            </a:r>
          </a:p>
        </p:txBody>
      </p:sp>
      <p:pic>
        <p:nvPicPr>
          <p:cNvPr id="536" name="image30.jpg" descr="103A20110729.000048.jpg"/>
          <p:cNvPicPr>
            <a:picLocks noChangeAspect="1"/>
          </p:cNvPicPr>
          <p:nvPr/>
        </p:nvPicPr>
        <p:blipFill>
          <a:blip r:embed="rId3">
            <a:extLst/>
          </a:blip>
          <a:srcRect l="0" t="0" r="0" b="11040"/>
          <a:stretch>
            <a:fillRect/>
          </a:stretch>
        </p:blipFill>
        <p:spPr>
          <a:xfrm>
            <a:off x="3070613" y="6267221"/>
            <a:ext cx="3301193" cy="2569663"/>
          </a:xfrm>
          <a:prstGeom prst="rect">
            <a:avLst/>
          </a:prstGeom>
          <a:ln w="12700">
            <a:solidFill>
              <a:srgbClr val="4A6717"/>
            </a:solidFill>
          </a:ln>
        </p:spPr>
      </p:pic>
      <p:pic>
        <p:nvPicPr>
          <p:cNvPr id="537" name="image27.png" descr="103A3.14.tif"/>
          <p:cNvPicPr>
            <a:picLocks noChangeAspect="1"/>
          </p:cNvPicPr>
          <p:nvPr/>
        </p:nvPicPr>
        <p:blipFill>
          <a:blip r:embed="rId4">
            <a:extLst/>
          </a:blip>
          <a:srcRect l="43166" t="15683" r="40442" b="65297"/>
          <a:stretch>
            <a:fillRect/>
          </a:stretch>
        </p:blipFill>
        <p:spPr>
          <a:xfrm>
            <a:off x="7341724" y="6267221"/>
            <a:ext cx="2952552" cy="2569663"/>
          </a:xfrm>
          <a:prstGeom prst="rect">
            <a:avLst/>
          </a:prstGeom>
          <a:ln w="12700">
            <a:solidFill>
              <a:srgbClr val="4A6717"/>
            </a:solidFill>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nvSpPr>
        <p:spPr>
          <a:xfrm>
            <a:off x="2417775" y="4552950"/>
            <a:ext cx="8169250"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http://eagle.fish.washington.edu/emma/</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Depth</a:t>
            </a:r>
          </a:p>
        </p:txBody>
      </p:sp>
      <p:sp>
        <p:nvSpPr>
          <p:cNvPr id="190" name="Shape 190"/>
          <p:cNvSpPr/>
          <p:nvPr>
            <p:ph type="body" idx="4294967295"/>
          </p:nvPr>
        </p:nvSpPr>
        <p:spPr>
          <a:xfrm>
            <a:off x="205457" y="1819768"/>
            <a:ext cx="12480997" cy="7685477"/>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depth dictates how much light reaches the organisms that live in a particular region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absorbs and scatters light, so the amount and types of wavelengths available to organisms change dramatically as water depth increases, as does light intensity</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turbidity, </a:t>
            </a:r>
            <a:r>
              <a:t>or cloudiness, of the water is an important determination of light penetration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Light has a major influence on productivity—the total amount of carbon fixed by photosynthesis per unit area per year</a:t>
            </a:r>
          </a:p>
        </p:txBody>
      </p:sp>
      <p:sp>
        <p:nvSpPr>
          <p:cNvPr id="191" name="Shape 19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